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3"/>
  </p:notesMasterIdLst>
  <p:handoutMasterIdLst>
    <p:handoutMasterId r:id="rId34"/>
  </p:handoutMasterIdLst>
  <p:sldIdLst>
    <p:sldId id="266" r:id="rId5"/>
    <p:sldId id="271" r:id="rId6"/>
    <p:sldId id="257" r:id="rId7"/>
    <p:sldId id="286" r:id="rId8"/>
    <p:sldId id="269" r:id="rId9"/>
    <p:sldId id="303" r:id="rId10"/>
    <p:sldId id="323" r:id="rId11"/>
    <p:sldId id="304" r:id="rId12"/>
    <p:sldId id="273" r:id="rId13"/>
    <p:sldId id="305" r:id="rId14"/>
    <p:sldId id="306" r:id="rId15"/>
    <p:sldId id="307" r:id="rId16"/>
    <p:sldId id="308" r:id="rId17"/>
    <p:sldId id="310" r:id="rId18"/>
    <p:sldId id="272" r:id="rId19"/>
    <p:sldId id="274" r:id="rId20"/>
    <p:sldId id="276" r:id="rId21"/>
    <p:sldId id="312" r:id="rId22"/>
    <p:sldId id="280" r:id="rId23"/>
    <p:sldId id="314" r:id="rId24"/>
    <p:sldId id="317" r:id="rId25"/>
    <p:sldId id="315" r:id="rId26"/>
    <p:sldId id="316" r:id="rId27"/>
    <p:sldId id="318" r:id="rId28"/>
    <p:sldId id="319" r:id="rId29"/>
    <p:sldId id="320" r:id="rId30"/>
    <p:sldId id="322" r:id="rId31"/>
    <p:sldId id="302" r:id="rId32"/>
  </p:sldIdLst>
  <p:sldSz cx="12192000" cy="6858000"/>
  <p:notesSz cx="6858000" cy="9144000"/>
  <p:defaultTextStyle>
    <a:defPPr rtl="0">
      <a:defRPr lang="sk-S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163" autoAdjust="0"/>
  </p:normalViewPr>
  <p:slideViewPr>
    <p:cSldViewPr snapToGrid="0">
      <p:cViewPr varScale="1">
        <p:scale>
          <a:sx n="83" d="100"/>
          <a:sy n="83" d="100"/>
        </p:scale>
        <p:origin x="614" y="8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8/5/layout/IconCircleLabelList" loCatId="icon" qsTypeId="urn:microsoft.com/office/officeart/2005/8/quickstyle/simple2" qsCatId="simple" csTypeId="urn:microsoft.com/office/officeart/2018/5/colors/Iconchunking_coloredtext_colorful2" csCatId="colorful" phldr="1"/>
      <dgm:spPr/>
      <dgm:t>
        <a:bodyPr rtlCol="0"/>
        <a:lstStyle/>
        <a:p>
          <a:pPr rtl="0"/>
          <a:endParaRPr lang="en-US"/>
        </a:p>
      </dgm:t>
    </dgm:pt>
    <dgm:pt modelId="{DC13AB6D-DEA2-4CBB-AC69-1EF1A6AD1512}">
      <dgm:prSet/>
      <dgm:spPr/>
      <dgm:t>
        <a:bodyPr rtlCol="0"/>
        <a:lstStyle/>
        <a:p>
          <a:pPr>
            <a:lnSpc>
              <a:spcPct val="100000"/>
            </a:lnSpc>
            <a:defRPr cap="all"/>
          </a:pPr>
          <a:r>
            <a:rPr lang="sk-SK" noProof="0" dirty="0"/>
            <a:t>História</a:t>
          </a:r>
        </a:p>
      </dgm:t>
    </dgm:pt>
    <dgm:pt modelId="{2C752582-D9FF-4E04-A92F-827DB4BB5C48}" type="parTrans" cxnId="{4B888393-351D-4489-90C9-5A68061AB236}">
      <dgm:prSet/>
      <dgm:spPr/>
      <dgm:t>
        <a:bodyPr rtlCol="0"/>
        <a:lstStyle/>
        <a:p>
          <a:pPr rtl="0"/>
          <a:endParaRPr lang="sk-SK" noProof="0" dirty="0"/>
        </a:p>
      </dgm:t>
    </dgm:pt>
    <dgm:pt modelId="{9C64CC83-643C-4E12-8F97-BC19DC031190}" type="sibTrans" cxnId="{4B888393-351D-4489-90C9-5A68061AB236}">
      <dgm:prSet/>
      <dgm:spPr/>
      <dgm:t>
        <a:bodyPr rtlCol="0"/>
        <a:lstStyle/>
        <a:p>
          <a:pPr rtl="0"/>
          <a:endParaRPr lang="sk-SK" noProof="0" dirty="0"/>
        </a:p>
      </dgm:t>
    </dgm:pt>
    <dgm:pt modelId="{9EF41CC5-EF3B-4A6D-8229-3F1333EADFB3}">
      <dgm:prSet/>
      <dgm:spPr/>
      <dgm:t>
        <a:bodyPr rtlCol="0"/>
        <a:lstStyle/>
        <a:p>
          <a:pPr>
            <a:lnSpc>
              <a:spcPct val="100000"/>
            </a:lnSpc>
            <a:defRPr cap="all"/>
          </a:pPr>
          <a:r>
            <a:rPr lang="sk-SK" noProof="0" dirty="0" err="1"/>
            <a:t>SúČasnosť</a:t>
          </a:r>
          <a:endParaRPr lang="sk-SK" noProof="0" dirty="0"/>
        </a:p>
      </dgm:t>
    </dgm:pt>
    <dgm:pt modelId="{DAEF1C7D-B0C5-46FA-BED3-8A54E918D3E0}" type="parTrans" cxnId="{E476EEBC-7C9F-4E07-BD58-1044B9769B64}">
      <dgm:prSet/>
      <dgm:spPr/>
      <dgm:t>
        <a:bodyPr rtlCol="0"/>
        <a:lstStyle/>
        <a:p>
          <a:pPr rtl="0"/>
          <a:endParaRPr lang="sk-SK" noProof="0" dirty="0"/>
        </a:p>
      </dgm:t>
    </dgm:pt>
    <dgm:pt modelId="{98E6DD7C-B953-4119-9F64-9914E467ECBF}" type="sibTrans" cxnId="{E476EEBC-7C9F-4E07-BD58-1044B9769B64}">
      <dgm:prSet/>
      <dgm:spPr/>
      <dgm:t>
        <a:bodyPr rtlCol="0"/>
        <a:lstStyle/>
        <a:p>
          <a:pPr rtl="0"/>
          <a:endParaRPr lang="sk-SK" noProof="0" dirty="0"/>
        </a:p>
      </dgm:t>
    </dgm:pt>
    <dgm:pt modelId="{F1F413A5-77DF-4C06-8100-118334054132}" type="pres">
      <dgm:prSet presAssocID="{8AA20905-3954-474B-A606-562BCA026DC1}" presName="root" presStyleCnt="0">
        <dgm:presLayoutVars>
          <dgm:dir/>
          <dgm:resizeHandles val="exact"/>
        </dgm:presLayoutVars>
      </dgm:prSet>
      <dgm:spPr/>
    </dgm:pt>
    <dgm:pt modelId="{AC1929A9-5981-4A32-9C0D-4B197E67AD0B}" type="pres">
      <dgm:prSet presAssocID="{DC13AB6D-DEA2-4CBB-AC69-1EF1A6AD1512}" presName="compNode" presStyleCnt="0"/>
      <dgm:spPr/>
    </dgm:pt>
    <dgm:pt modelId="{6A089DC9-F967-46A6-B07A-5A52552B5111}" type="pres">
      <dgm:prSet presAssocID="{DC13AB6D-DEA2-4CBB-AC69-1EF1A6AD1512}" presName="iconBgRect" presStyleLbl="bgShp" presStyleIdx="0" presStyleCnt="2"/>
      <dgm:spPr/>
    </dgm:pt>
    <dgm:pt modelId="{E3F362C5-CA6A-4AE7-BE60-021A02C58117}" type="pres">
      <dgm:prSet presAssocID="{DC13AB6D-DEA2-4CBB-AC69-1EF1A6AD1512}" presName="iconRect" presStyleLbl="node1" presStyleIdx="0" presStyleCnt="2" custLinFactNeighborX="-1096" custLinFactNeighborY="16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ain"/>
        </a:ext>
      </dgm:extLst>
    </dgm:pt>
    <dgm:pt modelId="{A98D5481-822A-4C7B-9317-BF8F1EB3B576}" type="pres">
      <dgm:prSet presAssocID="{DC13AB6D-DEA2-4CBB-AC69-1EF1A6AD1512}" presName="spaceRect" presStyleCnt="0"/>
      <dgm:spPr/>
    </dgm:pt>
    <dgm:pt modelId="{A2F8B06C-1613-4059-8CA9-4B585B75CD83}" type="pres">
      <dgm:prSet presAssocID="{DC13AB6D-DEA2-4CBB-AC69-1EF1A6AD1512}" presName="textRect" presStyleLbl="revTx" presStyleIdx="0" presStyleCnt="2">
        <dgm:presLayoutVars>
          <dgm:chMax val="1"/>
          <dgm:chPref val="1"/>
        </dgm:presLayoutVars>
      </dgm:prSet>
      <dgm:spPr/>
    </dgm:pt>
    <dgm:pt modelId="{583E4C28-A976-4978-B6B4-7E07AC9A7EEE}" type="pres">
      <dgm:prSet presAssocID="{9C64CC83-643C-4E12-8F97-BC19DC031190}" presName="sibTrans" presStyleCnt="0"/>
      <dgm:spPr/>
    </dgm:pt>
    <dgm:pt modelId="{7C11A057-D867-4C6B-ADFD-9CD34202F348}" type="pres">
      <dgm:prSet presAssocID="{9EF41CC5-EF3B-4A6D-8229-3F1333EADFB3}" presName="compNode" presStyleCnt="0"/>
      <dgm:spPr/>
    </dgm:pt>
    <dgm:pt modelId="{8A9D0615-74BE-404B-8F88-7FCE70F9CA5E}" type="pres">
      <dgm:prSet presAssocID="{9EF41CC5-EF3B-4A6D-8229-3F1333EADFB3}" presName="iconBgRect" presStyleLbl="bgShp" presStyleIdx="1" presStyleCnt="2"/>
      <dgm:spPr/>
    </dgm:pt>
    <dgm:pt modelId="{5FF658BC-830B-42C7-99ED-06DBBA838B7B}" type="pres">
      <dgm:prSet presAssocID="{9EF41CC5-EF3B-4A6D-8229-3F1333EADFB3}" presName="iconRect" presStyleLbl="node1" presStyleIdx="1" presStyleCnt="2" custLinFactNeighborX="901" custLinFactNeighborY="163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ement truck"/>
        </a:ext>
      </dgm:extLst>
    </dgm:pt>
    <dgm:pt modelId="{D9FC7078-E5C7-42A7-BC95-B26AC3AB61F2}" type="pres">
      <dgm:prSet presAssocID="{9EF41CC5-EF3B-4A6D-8229-3F1333EADFB3}" presName="spaceRect" presStyleCnt="0"/>
      <dgm:spPr/>
    </dgm:pt>
    <dgm:pt modelId="{B7DEF6C5-8837-48BB-9ADC-2C179D03188A}" type="pres">
      <dgm:prSet presAssocID="{9EF41CC5-EF3B-4A6D-8229-3F1333EADFB3}" presName="textRect" presStyleLbl="revTx" presStyleIdx="1" presStyleCnt="2" custScaleX="116846">
        <dgm:presLayoutVars>
          <dgm:chMax val="1"/>
          <dgm:chPref val="1"/>
        </dgm:presLayoutVars>
      </dgm:prSet>
      <dgm:spPr/>
    </dgm:pt>
  </dgm:ptLst>
  <dgm:cxnLst>
    <dgm:cxn modelId="{4B888393-351D-4489-90C9-5A68061AB236}" srcId="{8AA20905-3954-474B-A606-562BCA026DC1}" destId="{DC13AB6D-DEA2-4CBB-AC69-1EF1A6AD1512}" srcOrd="0" destOrd="0" parTransId="{2C752582-D9FF-4E04-A92F-827DB4BB5C48}" sibTransId="{9C64CC83-643C-4E12-8F97-BC19DC031190}"/>
    <dgm:cxn modelId="{BC9954A8-84FD-41E0-BF01-CBCB7CCC231D}" type="presOf" srcId="{8AA20905-3954-474B-A606-562BCA026DC1}" destId="{F1F413A5-77DF-4C06-8100-118334054132}" srcOrd="0" destOrd="0" presId="urn:microsoft.com/office/officeart/2018/5/layout/IconCircleLabelList"/>
    <dgm:cxn modelId="{E476EEBC-7C9F-4E07-BD58-1044B9769B64}" srcId="{8AA20905-3954-474B-A606-562BCA026DC1}" destId="{9EF41CC5-EF3B-4A6D-8229-3F1333EADFB3}" srcOrd="1" destOrd="0" parTransId="{DAEF1C7D-B0C5-46FA-BED3-8A54E918D3E0}" sibTransId="{98E6DD7C-B953-4119-9F64-9914E467ECBF}"/>
    <dgm:cxn modelId="{C61E85D3-59D6-41FA-B89A-108A7DDB6ECF}" type="presOf" srcId="{9EF41CC5-EF3B-4A6D-8229-3F1333EADFB3}" destId="{B7DEF6C5-8837-48BB-9ADC-2C179D03188A}" srcOrd="0" destOrd="0" presId="urn:microsoft.com/office/officeart/2018/5/layout/IconCircleLabelList"/>
    <dgm:cxn modelId="{15206FDD-D218-4A29-B2AF-EE87BA421A55}" type="presOf" srcId="{DC13AB6D-DEA2-4CBB-AC69-1EF1A6AD1512}" destId="{A2F8B06C-1613-4059-8CA9-4B585B75CD83}" srcOrd="0" destOrd="0" presId="urn:microsoft.com/office/officeart/2018/5/layout/IconCircleLabelList"/>
    <dgm:cxn modelId="{EC5196A2-8F15-4056-B343-B62FE3A0CD60}" type="presParOf" srcId="{F1F413A5-77DF-4C06-8100-118334054132}" destId="{AC1929A9-5981-4A32-9C0D-4B197E67AD0B}" srcOrd="0" destOrd="0" presId="urn:microsoft.com/office/officeart/2018/5/layout/IconCircleLabelList"/>
    <dgm:cxn modelId="{DB950ACE-A67F-4ACF-BCE0-3192CBBDD098}" type="presParOf" srcId="{AC1929A9-5981-4A32-9C0D-4B197E67AD0B}" destId="{6A089DC9-F967-46A6-B07A-5A52552B5111}" srcOrd="0" destOrd="0" presId="urn:microsoft.com/office/officeart/2018/5/layout/IconCircleLabelList"/>
    <dgm:cxn modelId="{6DA725A3-67F2-44AB-A03E-8DF395CA7725}" type="presParOf" srcId="{AC1929A9-5981-4A32-9C0D-4B197E67AD0B}" destId="{E3F362C5-CA6A-4AE7-BE60-021A02C58117}" srcOrd="1" destOrd="0" presId="urn:microsoft.com/office/officeart/2018/5/layout/IconCircleLabelList"/>
    <dgm:cxn modelId="{DF84C2A4-9048-4D72-BD7C-1D83679F629C}" type="presParOf" srcId="{AC1929A9-5981-4A32-9C0D-4B197E67AD0B}" destId="{A98D5481-822A-4C7B-9317-BF8F1EB3B576}" srcOrd="2" destOrd="0" presId="urn:microsoft.com/office/officeart/2018/5/layout/IconCircleLabelList"/>
    <dgm:cxn modelId="{87ED192F-8DCE-47F1-809C-4C2FF89625CE}" type="presParOf" srcId="{AC1929A9-5981-4A32-9C0D-4B197E67AD0B}" destId="{A2F8B06C-1613-4059-8CA9-4B585B75CD83}" srcOrd="3" destOrd="0" presId="urn:microsoft.com/office/officeart/2018/5/layout/IconCircleLabelList"/>
    <dgm:cxn modelId="{16FFD5D7-226D-41F0-B200-2E17A88FADB0}" type="presParOf" srcId="{F1F413A5-77DF-4C06-8100-118334054132}" destId="{583E4C28-A976-4978-B6B4-7E07AC9A7EEE}" srcOrd="1" destOrd="0" presId="urn:microsoft.com/office/officeart/2018/5/layout/IconCircleLabelList"/>
    <dgm:cxn modelId="{36105A22-D12A-4027-BFBF-4F714973481A}" type="presParOf" srcId="{F1F413A5-77DF-4C06-8100-118334054132}" destId="{7C11A057-D867-4C6B-ADFD-9CD34202F348}" srcOrd="2" destOrd="0" presId="urn:microsoft.com/office/officeart/2018/5/layout/IconCircleLabelList"/>
    <dgm:cxn modelId="{1BD909B9-EA58-49BD-949A-4A2383E347B7}" type="presParOf" srcId="{7C11A057-D867-4C6B-ADFD-9CD34202F348}" destId="{8A9D0615-74BE-404B-8F88-7FCE70F9CA5E}" srcOrd="0" destOrd="0" presId="urn:microsoft.com/office/officeart/2018/5/layout/IconCircleLabelList"/>
    <dgm:cxn modelId="{D04E8D81-6F2F-45BC-8DA5-082EFD85DDC0}" type="presParOf" srcId="{7C11A057-D867-4C6B-ADFD-9CD34202F348}" destId="{5FF658BC-830B-42C7-99ED-06DBBA838B7B}" srcOrd="1" destOrd="0" presId="urn:microsoft.com/office/officeart/2018/5/layout/IconCircleLabelList"/>
    <dgm:cxn modelId="{3A3F9252-2D2B-405F-B980-47490838E774}" type="presParOf" srcId="{7C11A057-D867-4C6B-ADFD-9CD34202F348}" destId="{D9FC7078-E5C7-42A7-BC95-B26AC3AB61F2}" srcOrd="2" destOrd="0" presId="urn:microsoft.com/office/officeart/2018/5/layout/IconCircleLabelList"/>
    <dgm:cxn modelId="{2186D294-A36E-4A1F-9BFF-4720767E8136}" type="presParOf" srcId="{7C11A057-D867-4C6B-ADFD-9CD34202F348}" destId="{B7DEF6C5-8837-48BB-9ADC-2C179D03188A}"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89DC9-F967-46A6-B07A-5A52552B5111}">
      <dsp:nvSpPr>
        <dsp:cNvPr id="0" name=""/>
        <dsp:cNvSpPr/>
      </dsp:nvSpPr>
      <dsp:spPr>
        <a:xfrm>
          <a:off x="559564" y="350089"/>
          <a:ext cx="1715625" cy="17156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362C5-CA6A-4AE7-BE60-021A02C58117}">
      <dsp:nvSpPr>
        <dsp:cNvPr id="0" name=""/>
        <dsp:cNvSpPr/>
      </dsp:nvSpPr>
      <dsp:spPr>
        <a:xfrm>
          <a:off x="914400" y="731829"/>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2F8B06C-1613-4059-8CA9-4B585B75CD83}">
      <dsp:nvSpPr>
        <dsp:cNvPr id="0" name=""/>
        <dsp:cNvSpPr/>
      </dsp:nvSpPr>
      <dsp:spPr>
        <a:xfrm>
          <a:off x="11126" y="2600090"/>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955800">
            <a:lnSpc>
              <a:spcPct val="100000"/>
            </a:lnSpc>
            <a:spcBef>
              <a:spcPct val="0"/>
            </a:spcBef>
            <a:spcAft>
              <a:spcPct val="35000"/>
            </a:spcAft>
            <a:buNone/>
            <a:defRPr cap="all"/>
          </a:pPr>
          <a:r>
            <a:rPr lang="sk-SK" sz="4400" kern="1200" noProof="0" dirty="0"/>
            <a:t>História</a:t>
          </a:r>
        </a:p>
      </dsp:txBody>
      <dsp:txXfrm>
        <a:off x="11126" y="2600090"/>
        <a:ext cx="2812500" cy="720000"/>
      </dsp:txXfrm>
    </dsp:sp>
    <dsp:sp modelId="{8A9D0615-74BE-404B-8F88-7FCE70F9CA5E}">
      <dsp:nvSpPr>
        <dsp:cNvPr id="0" name=""/>
        <dsp:cNvSpPr/>
      </dsp:nvSpPr>
      <dsp:spPr>
        <a:xfrm>
          <a:off x="4101148" y="350089"/>
          <a:ext cx="1715625" cy="1715625"/>
        </a:xfrm>
        <a:prstGeom prst="ellipse">
          <a:avLst/>
        </a:prstGeom>
        <a:solidFill>
          <a:schemeClr val="accent2">
            <a:hueOff val="39038"/>
            <a:satOff val="-26876"/>
            <a:lumOff val="-6863"/>
            <a:alphaOff val="0"/>
          </a:schemeClr>
        </a:solidFill>
        <a:ln>
          <a:noFill/>
        </a:ln>
        <a:effectLst/>
      </dsp:spPr>
      <dsp:style>
        <a:lnRef idx="0">
          <a:scrgbClr r="0" g="0" b="0"/>
        </a:lnRef>
        <a:fillRef idx="1">
          <a:scrgbClr r="0" g="0" b="0"/>
        </a:fillRef>
        <a:effectRef idx="0">
          <a:scrgbClr r="0" g="0" b="0"/>
        </a:effectRef>
        <a:fontRef idx="minor"/>
      </dsp:style>
    </dsp:sp>
    <dsp:sp modelId="{5FF658BC-830B-42C7-99ED-06DBBA838B7B}">
      <dsp:nvSpPr>
        <dsp:cNvPr id="0" name=""/>
        <dsp:cNvSpPr/>
      </dsp:nvSpPr>
      <dsp:spPr>
        <a:xfrm>
          <a:off x="4475642" y="731829"/>
          <a:ext cx="984375" cy="98437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7DEF6C5-8837-48BB-9ADC-2C179D03188A}">
      <dsp:nvSpPr>
        <dsp:cNvPr id="0" name=""/>
        <dsp:cNvSpPr/>
      </dsp:nvSpPr>
      <dsp:spPr>
        <a:xfrm>
          <a:off x="3315814" y="2600090"/>
          <a:ext cx="328629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955800">
            <a:lnSpc>
              <a:spcPct val="100000"/>
            </a:lnSpc>
            <a:spcBef>
              <a:spcPct val="0"/>
            </a:spcBef>
            <a:spcAft>
              <a:spcPct val="35000"/>
            </a:spcAft>
            <a:buNone/>
            <a:defRPr cap="all"/>
          </a:pPr>
          <a:r>
            <a:rPr lang="sk-SK" sz="4400" kern="1200" noProof="0" dirty="0" err="1"/>
            <a:t>SúČasnosť</a:t>
          </a:r>
          <a:endParaRPr lang="sk-SK" sz="4400" kern="1200" noProof="0" dirty="0"/>
        </a:p>
      </dsp:txBody>
      <dsp:txXfrm>
        <a:off x="3315814" y="2600090"/>
        <a:ext cx="3286293"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Zoznam kruhových označení ikon"/>
  <dgm:desc val="Používa sa na zobrazenie nesekvenčných alebo zoskupených blokov informácií doplnených súvisiacimi vizuálmi. Najlepšie funguje s ikonami alebo malými obrázkami s krátkymi textovými popismi."/>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k-SK" dirty="0"/>
          </a:p>
        </p:txBody>
      </p:sp>
      <p:sp>
        <p:nvSpPr>
          <p:cNvPr id="3" name="Zástupný symbol dátum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6A80A62-F5A4-44F3-B5D0-A672D6441E1C}" type="datetime1">
              <a:rPr lang="sk-SK" smtClean="0"/>
              <a:t>29. 9. 2024</a:t>
            </a:fld>
            <a:endParaRPr lang="sk-SK" dirty="0"/>
          </a:p>
        </p:txBody>
      </p:sp>
      <p:sp>
        <p:nvSpPr>
          <p:cNvPr id="4" name="Zástupný symbol pät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k-SK" dirty="0"/>
          </a:p>
        </p:txBody>
      </p:sp>
      <p:sp>
        <p:nvSpPr>
          <p:cNvPr id="5" name="Zástupné číslo snímk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95AB33-FDED-42FB-BC2C-CF65D390CCCC}" type="slidenum">
              <a:rPr lang="sk-SK" smtClean="0"/>
              <a:t>‹#›</a:t>
            </a:fld>
            <a:endParaRPr lang="sk-SK" dirty="0"/>
          </a:p>
        </p:txBody>
      </p:sp>
    </p:spTree>
    <p:extLst>
      <p:ext uri="{BB962C8B-B14F-4D97-AF65-F5344CB8AC3E}">
        <p14:creationId xmlns:p14="http://schemas.microsoft.com/office/powerpoint/2010/main" val="680408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k-SK" noProof="0" dirty="0"/>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704CD65-9927-4862-8C82-FADEB35842AD}" type="datetime1">
              <a:rPr lang="sk-SK" noProof="0" smtClean="0"/>
              <a:t>29. 9. 2024</a:t>
            </a:fld>
            <a:endParaRPr lang="sk-SK" noProof="0" dirty="0"/>
          </a:p>
        </p:txBody>
      </p:sp>
      <p:sp>
        <p:nvSpPr>
          <p:cNvPr id="4" name="Zástupný symbol obrázka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k-SK" noProof="0" dirty="0"/>
          </a:p>
        </p:txBody>
      </p:sp>
      <p:sp>
        <p:nvSpPr>
          <p:cNvPr id="5" name="Zástupné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k-SK" noProof="0" dirty="0"/>
              <a:t>Kliknutím upravíte štýly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6" name="Zástupnáb pät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k-SK" noProof="0" dirty="0"/>
          </a:p>
        </p:txBody>
      </p:sp>
      <p:sp>
        <p:nvSpPr>
          <p:cNvPr id="7" name="Zástupné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BEC92D-C8E2-4A8F-BF2D-75109D630128}" type="slidenum">
              <a:rPr lang="sk-SK" noProof="0" smtClean="0"/>
              <a:t>‹#›</a:t>
            </a:fld>
            <a:endParaRPr lang="sk-SK" noProof="0" dirty="0"/>
          </a:p>
        </p:txBody>
      </p:sp>
    </p:spTree>
    <p:extLst>
      <p:ext uri="{BB962C8B-B14F-4D97-AF65-F5344CB8AC3E}">
        <p14:creationId xmlns:p14="http://schemas.microsoft.com/office/powerpoint/2010/main" val="38048195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a snímky 1"/>
          <p:cNvSpPr>
            <a:spLocks noGrp="1" noRot="1" noChangeAspect="1"/>
          </p:cNvSpPr>
          <p:nvPr>
            <p:ph type="sldImg"/>
          </p:nvPr>
        </p:nvSpPr>
        <p:spPr/>
      </p:sp>
      <p:sp>
        <p:nvSpPr>
          <p:cNvPr id="3" name="Zástupné poznámky 2"/>
          <p:cNvSpPr>
            <a:spLocks noGrp="1"/>
          </p:cNvSpPr>
          <p:nvPr>
            <p:ph type="body" idx="1"/>
          </p:nvPr>
        </p:nvSpPr>
        <p:spPr/>
        <p:txBody>
          <a:bodyPr rtlCol="0"/>
          <a:lstStyle/>
          <a:p>
            <a:pPr rtl="0"/>
            <a:endParaRPr lang="sk-SK" dirty="0"/>
          </a:p>
        </p:txBody>
      </p:sp>
      <p:sp>
        <p:nvSpPr>
          <p:cNvPr id="4" name="Zástupné číslo snímky 3"/>
          <p:cNvSpPr>
            <a:spLocks noGrp="1"/>
          </p:cNvSpPr>
          <p:nvPr>
            <p:ph type="sldNum" sz="quarter" idx="10"/>
          </p:nvPr>
        </p:nvSpPr>
        <p:spPr/>
        <p:txBody>
          <a:bodyPr rtlCol="0"/>
          <a:lstStyle/>
          <a:p>
            <a:pPr rtl="0"/>
            <a:fld id="{D3BEC92D-C8E2-4A8F-BF2D-75109D630128}" type="slidenum">
              <a:rPr lang="sk-SK" smtClean="0"/>
              <a:t>1</a:t>
            </a:fld>
            <a:endParaRPr lang="sk-SK" dirty="0"/>
          </a:p>
        </p:txBody>
      </p:sp>
    </p:spTree>
    <p:extLst>
      <p:ext uri="{BB962C8B-B14F-4D97-AF65-F5344CB8AC3E}">
        <p14:creationId xmlns:p14="http://schemas.microsoft.com/office/powerpoint/2010/main" val="228754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rázok snímky 1"/>
          <p:cNvSpPr>
            <a:spLocks noGrp="1" noRot="1" noChangeAspect="1"/>
          </p:cNvSpPr>
          <p:nvPr>
            <p:ph type="sldImg"/>
          </p:nvPr>
        </p:nvSpPr>
        <p:spPr/>
      </p:sp>
      <p:sp>
        <p:nvSpPr>
          <p:cNvPr id="3" name="Zástupné poznámky 2"/>
          <p:cNvSpPr>
            <a:spLocks noGrp="1"/>
          </p:cNvSpPr>
          <p:nvPr>
            <p:ph type="body" idx="1"/>
          </p:nvPr>
        </p:nvSpPr>
        <p:spPr/>
        <p:txBody>
          <a:bodyPr rtlCol="0"/>
          <a:lstStyle/>
          <a:p>
            <a:pPr rtl="0"/>
            <a:endParaRPr lang="sk-SK" dirty="0"/>
          </a:p>
        </p:txBody>
      </p:sp>
      <p:sp>
        <p:nvSpPr>
          <p:cNvPr id="4" name="Zástupné číslo snímky 3"/>
          <p:cNvSpPr>
            <a:spLocks noGrp="1"/>
          </p:cNvSpPr>
          <p:nvPr>
            <p:ph type="sldNum" sz="quarter" idx="10"/>
          </p:nvPr>
        </p:nvSpPr>
        <p:spPr/>
        <p:txBody>
          <a:bodyPr rtlCol="0"/>
          <a:lstStyle/>
          <a:p>
            <a:pPr rtl="0"/>
            <a:fld id="{D3BEC92D-C8E2-4A8F-BF2D-75109D630128}" type="slidenum">
              <a:rPr lang="sk-SK" smtClean="0"/>
              <a:t>3</a:t>
            </a:fld>
            <a:endParaRPr lang="sk-SK" dirty="0"/>
          </a:p>
        </p:txBody>
      </p:sp>
    </p:spTree>
    <p:extLst>
      <p:ext uri="{BB962C8B-B14F-4D97-AF65-F5344CB8AC3E}">
        <p14:creationId xmlns:p14="http://schemas.microsoft.com/office/powerpoint/2010/main" val="54520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Obdĺžnik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bdĺžnik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ctrTitle"/>
          </p:nvPr>
        </p:nvSpPr>
        <p:spPr>
          <a:xfrm>
            <a:off x="1097280" y="758952"/>
            <a:ext cx="10058400" cy="3566160"/>
          </a:xfrm>
        </p:spPr>
        <p:txBody>
          <a:bodyPr rtlCol="0" anchor="b">
            <a:normAutofit/>
          </a:bodyPr>
          <a:lstStyle>
            <a:lvl1pPr algn="l">
              <a:lnSpc>
                <a:spcPct val="85000"/>
              </a:lnSpc>
              <a:defRPr sz="8000" spc="-50" baseline="0">
                <a:solidFill>
                  <a:schemeClr val="tx1">
                    <a:lumMod val="85000"/>
                    <a:lumOff val="15000"/>
                  </a:schemeClr>
                </a:solidFill>
              </a:defRPr>
            </a:lvl1pPr>
          </a:lstStyle>
          <a:p>
            <a:pPr rtl="0"/>
            <a:r>
              <a:rPr lang="sk-SK" noProof="0"/>
              <a:t>Kliknutím upravte štýl predlohy nadpisu</a:t>
            </a:r>
            <a:endParaRPr lang="sk-SK" noProof="0" dirty="0"/>
          </a:p>
        </p:txBody>
      </p:sp>
      <p:sp>
        <p:nvSpPr>
          <p:cNvPr id="3" name="Podnadpis 2"/>
          <p:cNvSpPr>
            <a:spLocks noGrp="1"/>
          </p:cNvSpPr>
          <p:nvPr>
            <p:ph type="subTitle" idx="1"/>
          </p:nvPr>
        </p:nvSpPr>
        <p:spPr>
          <a:xfrm>
            <a:off x="1100051" y="4455620"/>
            <a:ext cx="10058400" cy="1143000"/>
          </a:xfrm>
        </p:spPr>
        <p:txBody>
          <a:bodyPr lIns="91440" rIns="91440" rtlCol="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sk-SK" noProof="0"/>
              <a:t>Kliknutím upravte štýl predlohy podnadpisu</a:t>
            </a:r>
            <a:endParaRPr lang="sk-SK" noProof="0" dirty="0"/>
          </a:p>
        </p:txBody>
      </p:sp>
      <p:sp>
        <p:nvSpPr>
          <p:cNvPr id="4" name="Zástupný symbol dátumu 3"/>
          <p:cNvSpPr>
            <a:spLocks noGrp="1"/>
          </p:cNvSpPr>
          <p:nvPr>
            <p:ph type="dt" sz="half" idx="10"/>
          </p:nvPr>
        </p:nvSpPr>
        <p:spPr/>
        <p:txBody>
          <a:bodyPr rtlCol="0"/>
          <a:lstStyle/>
          <a:p>
            <a:pPr rtl="0"/>
            <a:fld id="{08D3F086-D649-4485-A1B7-BB2535A8F34A}" type="datetime1">
              <a:rPr lang="sk-SK" noProof="0" smtClean="0"/>
              <a:t>29. 9. 2024</a:t>
            </a:fld>
            <a:endParaRPr lang="sk-SK" noProof="0" dirty="0"/>
          </a:p>
        </p:txBody>
      </p:sp>
      <p:sp>
        <p:nvSpPr>
          <p:cNvPr id="5" name="Zástupný symbol päty 4"/>
          <p:cNvSpPr>
            <a:spLocks noGrp="1"/>
          </p:cNvSpPr>
          <p:nvPr>
            <p:ph type="ftr" sz="quarter" idx="11"/>
          </p:nvPr>
        </p:nvSpPr>
        <p:spPr/>
        <p:txBody>
          <a:bodyPr rtlCol="0"/>
          <a:lstStyle/>
          <a:p>
            <a:pPr rtl="0"/>
            <a:endParaRPr lang="sk-SK" noProof="0" dirty="0"/>
          </a:p>
        </p:txBody>
      </p:sp>
      <p:sp>
        <p:nvSpPr>
          <p:cNvPr id="6" name="Zástupné číslo snímky 5"/>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cxnSp>
        <p:nvCxnSpPr>
          <p:cNvPr id="9" name="Priama spojnica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a:t>Kliknutím upravte štýl predlohy nadpisu</a:t>
            </a:r>
            <a:endParaRPr lang="sk-SK" noProof="0" dirty="0"/>
          </a:p>
        </p:txBody>
      </p:sp>
      <p:sp>
        <p:nvSpPr>
          <p:cNvPr id="3" name="Zástupný zvislý text 2"/>
          <p:cNvSpPr>
            <a:spLocks noGrp="1"/>
          </p:cNvSpPr>
          <p:nvPr>
            <p:ph type="body" orient="vert" idx="1"/>
          </p:nvPr>
        </p:nvSpPr>
        <p:spPr/>
        <p:txBody>
          <a:bodyPr vert="eaVert" lIns="45720" tIns="0" rIns="45720" bIns="0" rtlCol="0"/>
          <a:lstStyle/>
          <a:p>
            <a:pPr lvl="0" rtl="0"/>
            <a:r>
              <a:rPr lang="sk-SK" noProof="0"/>
              <a:t>Kliknite sem a upravte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4" name="Zástupný symbol dátumu 3"/>
          <p:cNvSpPr>
            <a:spLocks noGrp="1"/>
          </p:cNvSpPr>
          <p:nvPr>
            <p:ph type="dt" sz="half" idx="10"/>
          </p:nvPr>
        </p:nvSpPr>
        <p:spPr/>
        <p:txBody>
          <a:bodyPr rtlCol="0"/>
          <a:lstStyle/>
          <a:p>
            <a:pPr rtl="0"/>
            <a:fld id="{BCB55C8F-B612-41A6-90FB-984D36FDA39E}" type="datetime1">
              <a:rPr lang="sk-SK" noProof="0" smtClean="0"/>
              <a:t>29. 9. 2024</a:t>
            </a:fld>
            <a:endParaRPr lang="sk-SK" noProof="0" dirty="0"/>
          </a:p>
        </p:txBody>
      </p:sp>
      <p:sp>
        <p:nvSpPr>
          <p:cNvPr id="5" name="Zástupný symbol päty 4"/>
          <p:cNvSpPr>
            <a:spLocks noGrp="1"/>
          </p:cNvSpPr>
          <p:nvPr>
            <p:ph type="ftr" sz="quarter" idx="11"/>
          </p:nvPr>
        </p:nvSpPr>
        <p:spPr/>
        <p:txBody>
          <a:bodyPr rtlCol="0"/>
          <a:lstStyle/>
          <a:p>
            <a:pPr rtl="0"/>
            <a:endParaRPr lang="sk-SK" noProof="0" dirty="0"/>
          </a:p>
        </p:txBody>
      </p:sp>
      <p:sp>
        <p:nvSpPr>
          <p:cNvPr id="6" name="Zástupné číslo snímky 5"/>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Obdĺžnik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bdĺžnik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Zvislý nadpis 1"/>
          <p:cNvSpPr>
            <a:spLocks noGrp="1"/>
          </p:cNvSpPr>
          <p:nvPr>
            <p:ph type="title" orient="vert"/>
          </p:nvPr>
        </p:nvSpPr>
        <p:spPr>
          <a:xfrm>
            <a:off x="8724900" y="414778"/>
            <a:ext cx="2628900" cy="5757421"/>
          </a:xfrm>
        </p:spPr>
        <p:txBody>
          <a:bodyPr vert="eaVert" rtlCol="0"/>
          <a:lstStyle/>
          <a:p>
            <a:pPr rtl="0"/>
            <a:r>
              <a:rPr lang="sk-SK" noProof="0"/>
              <a:t>Kliknutím upravte štýl predlohy nadpisu</a:t>
            </a:r>
            <a:endParaRPr lang="sk-SK" noProof="0" dirty="0"/>
          </a:p>
        </p:txBody>
      </p:sp>
      <p:sp>
        <p:nvSpPr>
          <p:cNvPr id="3" name="Zástupný objekt zvislého textu 2"/>
          <p:cNvSpPr>
            <a:spLocks noGrp="1"/>
          </p:cNvSpPr>
          <p:nvPr>
            <p:ph type="body" orient="vert" idx="1"/>
          </p:nvPr>
        </p:nvSpPr>
        <p:spPr>
          <a:xfrm>
            <a:off x="838200" y="414778"/>
            <a:ext cx="7734300" cy="5757422"/>
          </a:xfrm>
        </p:spPr>
        <p:txBody>
          <a:bodyPr vert="eaVert" lIns="45720" tIns="0" rIns="45720" bIns="0" rtlCol="0"/>
          <a:lstStyle/>
          <a:p>
            <a:pPr lvl="0" rtl="0"/>
            <a:r>
              <a:rPr lang="sk-SK" noProof="0"/>
              <a:t>Kliknite sem a upravte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4" name="Zástupný symbol dátumu 3"/>
          <p:cNvSpPr>
            <a:spLocks noGrp="1"/>
          </p:cNvSpPr>
          <p:nvPr>
            <p:ph type="dt" sz="half" idx="10"/>
          </p:nvPr>
        </p:nvSpPr>
        <p:spPr/>
        <p:txBody>
          <a:bodyPr rtlCol="0"/>
          <a:lstStyle/>
          <a:p>
            <a:pPr rtl="0"/>
            <a:fld id="{5E264E84-5022-4137-80AD-515F8EFF5513}" type="datetime1">
              <a:rPr lang="sk-SK" noProof="0" smtClean="0"/>
              <a:t>29. 9. 2024</a:t>
            </a:fld>
            <a:endParaRPr lang="sk-SK" noProof="0" dirty="0"/>
          </a:p>
        </p:txBody>
      </p:sp>
      <p:sp>
        <p:nvSpPr>
          <p:cNvPr id="5" name="Zástupný symbol päty 4"/>
          <p:cNvSpPr>
            <a:spLocks noGrp="1"/>
          </p:cNvSpPr>
          <p:nvPr>
            <p:ph type="ftr" sz="quarter" idx="11"/>
          </p:nvPr>
        </p:nvSpPr>
        <p:spPr/>
        <p:txBody>
          <a:bodyPr rtlCol="0"/>
          <a:lstStyle/>
          <a:p>
            <a:pPr rtl="0"/>
            <a:endParaRPr lang="sk-SK" noProof="0" dirty="0"/>
          </a:p>
        </p:txBody>
      </p:sp>
      <p:sp>
        <p:nvSpPr>
          <p:cNvPr id="6" name="Zástupné číslo snímky 5"/>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marL="0">
              <a:defRPr/>
            </a:lvl1pPr>
          </a:lstStyle>
          <a:p>
            <a:pPr rtl="0"/>
            <a:r>
              <a:rPr lang="sk-SK" noProof="0"/>
              <a:t>Kliknutím upravte štýl predlohy nadpisu</a:t>
            </a:r>
            <a:endParaRPr lang="sk-SK" noProof="0" dirty="0"/>
          </a:p>
        </p:txBody>
      </p:sp>
      <p:sp>
        <p:nvSpPr>
          <p:cNvPr id="3" name="Zástupný obsah 2"/>
          <p:cNvSpPr>
            <a:spLocks noGrp="1"/>
          </p:cNvSpPr>
          <p:nvPr>
            <p:ph idx="1"/>
          </p:nvPr>
        </p:nvSpPr>
        <p:spPr/>
        <p:txBody>
          <a:bodyPr rtlCol="0"/>
          <a:lstStyle/>
          <a:p>
            <a:pPr lvl="0" rtl="0"/>
            <a:r>
              <a:rPr lang="sk-SK" noProof="0"/>
              <a:t>Kliknite sem a upravte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4" name="Zástupný symbol dátumu 3"/>
          <p:cNvSpPr>
            <a:spLocks noGrp="1"/>
          </p:cNvSpPr>
          <p:nvPr>
            <p:ph type="dt" sz="half" idx="10"/>
          </p:nvPr>
        </p:nvSpPr>
        <p:spPr/>
        <p:txBody>
          <a:bodyPr rtlCol="0"/>
          <a:lstStyle/>
          <a:p>
            <a:pPr rtl="0"/>
            <a:fld id="{8D005807-E165-4AD2-9A6B-0E8C7D862C00}" type="datetime1">
              <a:rPr lang="sk-SK" noProof="0" smtClean="0"/>
              <a:t>29. 9. 2024</a:t>
            </a:fld>
            <a:endParaRPr lang="sk-SK" noProof="0" dirty="0"/>
          </a:p>
        </p:txBody>
      </p:sp>
      <p:sp>
        <p:nvSpPr>
          <p:cNvPr id="5" name="Zástupný symbol päty 4"/>
          <p:cNvSpPr>
            <a:spLocks noGrp="1"/>
          </p:cNvSpPr>
          <p:nvPr>
            <p:ph type="ftr" sz="quarter" idx="11"/>
          </p:nvPr>
        </p:nvSpPr>
        <p:spPr/>
        <p:txBody>
          <a:bodyPr rtlCol="0"/>
          <a:lstStyle/>
          <a:p>
            <a:pPr rtl="0"/>
            <a:endParaRPr lang="sk-SK" noProof="0" dirty="0"/>
          </a:p>
        </p:txBody>
      </p:sp>
      <p:sp>
        <p:nvSpPr>
          <p:cNvPr id="6" name="Zástupné číslo snímky 5"/>
          <p:cNvSpPr>
            <a:spLocks noGrp="1"/>
          </p:cNvSpPr>
          <p:nvPr>
            <p:ph type="sldNum" sz="quarter" idx="12"/>
          </p:nvPr>
        </p:nvSpPr>
        <p:spPr/>
        <p:txBody>
          <a:bodyPr rtlCol="0"/>
          <a:lstStyle/>
          <a:p>
            <a:pPr rtl="0"/>
            <a:fld id="{6113E31D-E2AB-40D1-8B51-AFA5AFEF393A}" type="slidenum">
              <a:rPr lang="sk-SK" noProof="0" smtClean="0"/>
              <a:t>‹#›</a:t>
            </a:fld>
            <a:endParaRPr lang="sk-SK"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Obdĺžnik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bdĺžnik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097280" y="758952"/>
            <a:ext cx="10058400" cy="3566160"/>
          </a:xfrm>
        </p:spPr>
        <p:txBody>
          <a:bodyPr rtlCol="0" anchor="b" anchorCtr="0">
            <a:normAutofit/>
          </a:bodyPr>
          <a:lstStyle>
            <a:lvl1pPr>
              <a:lnSpc>
                <a:spcPct val="85000"/>
              </a:lnSpc>
              <a:defRPr sz="8000" b="0">
                <a:solidFill>
                  <a:schemeClr val="tx1">
                    <a:lumMod val="85000"/>
                    <a:lumOff val="15000"/>
                  </a:schemeClr>
                </a:solidFill>
              </a:defRPr>
            </a:lvl1pPr>
          </a:lstStyle>
          <a:p>
            <a:pPr rtl="0"/>
            <a:r>
              <a:rPr lang="sk-SK" noProof="0"/>
              <a:t>Kliknutím upravte štýl predlohy nadpisu</a:t>
            </a:r>
            <a:endParaRPr lang="sk-SK" noProof="0" dirty="0"/>
          </a:p>
        </p:txBody>
      </p:sp>
      <p:sp>
        <p:nvSpPr>
          <p:cNvPr id="3" name="Zástupný text 2"/>
          <p:cNvSpPr>
            <a:spLocks noGrp="1"/>
          </p:cNvSpPr>
          <p:nvPr>
            <p:ph type="body" idx="1"/>
          </p:nvPr>
        </p:nvSpPr>
        <p:spPr>
          <a:xfrm>
            <a:off x="1097280" y="4453128"/>
            <a:ext cx="10058400" cy="1143000"/>
          </a:xfrm>
        </p:spPr>
        <p:txBody>
          <a:bodyPr lIns="91440" rIns="91440" rtlCol="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k-SK" noProof="0"/>
              <a:t>Kliknite sem a upravte štýly predlohy textu</a:t>
            </a:r>
          </a:p>
        </p:txBody>
      </p:sp>
      <p:sp>
        <p:nvSpPr>
          <p:cNvPr id="4" name="Zástupný symbol dátumu 3"/>
          <p:cNvSpPr>
            <a:spLocks noGrp="1"/>
          </p:cNvSpPr>
          <p:nvPr>
            <p:ph type="dt" sz="half" idx="10"/>
          </p:nvPr>
        </p:nvSpPr>
        <p:spPr/>
        <p:txBody>
          <a:bodyPr rtlCol="0"/>
          <a:lstStyle/>
          <a:p>
            <a:pPr rtl="0"/>
            <a:fld id="{FFB9C834-8335-4D40-BE0E-6E0CC35EB846}" type="datetime1">
              <a:rPr lang="sk-SK" noProof="0" smtClean="0"/>
              <a:t>29. 9. 2024</a:t>
            </a:fld>
            <a:endParaRPr lang="sk-SK" noProof="0" dirty="0"/>
          </a:p>
        </p:txBody>
      </p:sp>
      <p:sp>
        <p:nvSpPr>
          <p:cNvPr id="5" name="Zástupný symbol päty 4"/>
          <p:cNvSpPr>
            <a:spLocks noGrp="1"/>
          </p:cNvSpPr>
          <p:nvPr>
            <p:ph type="ftr" sz="quarter" idx="11"/>
          </p:nvPr>
        </p:nvSpPr>
        <p:spPr/>
        <p:txBody>
          <a:bodyPr rtlCol="0"/>
          <a:lstStyle/>
          <a:p>
            <a:pPr rtl="0"/>
            <a:endParaRPr lang="sk-SK" noProof="0" dirty="0"/>
          </a:p>
        </p:txBody>
      </p:sp>
      <p:sp>
        <p:nvSpPr>
          <p:cNvPr id="6" name="Zástupné číslo snímky 5"/>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cxnSp>
        <p:nvCxnSpPr>
          <p:cNvPr id="9" name="Priama spojnica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8" name="Nadpis 7"/>
          <p:cNvSpPr>
            <a:spLocks noGrp="1"/>
          </p:cNvSpPr>
          <p:nvPr>
            <p:ph type="title"/>
          </p:nvPr>
        </p:nvSpPr>
        <p:spPr>
          <a:xfrm>
            <a:off x="1097280" y="286603"/>
            <a:ext cx="10058400" cy="1450757"/>
          </a:xfrm>
        </p:spPr>
        <p:txBody>
          <a:bodyPr rtlCol="0"/>
          <a:lstStyle/>
          <a:p>
            <a:pPr rtl="0"/>
            <a:r>
              <a:rPr lang="sk-SK" noProof="0"/>
              <a:t>Kliknutím upravte štýl predlohy nadpisu</a:t>
            </a:r>
            <a:endParaRPr lang="sk-SK" noProof="0" dirty="0"/>
          </a:p>
        </p:txBody>
      </p:sp>
      <p:sp>
        <p:nvSpPr>
          <p:cNvPr id="3" name="Zástupný obsah 2"/>
          <p:cNvSpPr>
            <a:spLocks noGrp="1"/>
          </p:cNvSpPr>
          <p:nvPr>
            <p:ph sz="half" idx="1"/>
          </p:nvPr>
        </p:nvSpPr>
        <p:spPr>
          <a:xfrm>
            <a:off x="1097279" y="1845734"/>
            <a:ext cx="4937760" cy="4023360"/>
          </a:xfrm>
        </p:spPr>
        <p:txBody>
          <a:bodyPr rtlCol="0"/>
          <a:lstStyle/>
          <a:p>
            <a:pPr lvl="0" rtl="0"/>
            <a:r>
              <a:rPr lang="sk-SK" noProof="0"/>
              <a:t>Kliknite sem a upravte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4" name="Zástupný obsah 3"/>
          <p:cNvSpPr>
            <a:spLocks noGrp="1"/>
          </p:cNvSpPr>
          <p:nvPr>
            <p:ph sz="half" idx="2"/>
          </p:nvPr>
        </p:nvSpPr>
        <p:spPr>
          <a:xfrm>
            <a:off x="6217920" y="1845735"/>
            <a:ext cx="4937760" cy="4023360"/>
          </a:xfrm>
        </p:spPr>
        <p:txBody>
          <a:bodyPr rtlCol="0"/>
          <a:lstStyle/>
          <a:p>
            <a:pPr lvl="0" rtl="0"/>
            <a:r>
              <a:rPr lang="sk-SK" noProof="0"/>
              <a:t>Kliknite sem a upravte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5" name="Zástupný symbol dátumu 4"/>
          <p:cNvSpPr>
            <a:spLocks noGrp="1"/>
          </p:cNvSpPr>
          <p:nvPr>
            <p:ph type="dt" sz="half" idx="10"/>
          </p:nvPr>
        </p:nvSpPr>
        <p:spPr/>
        <p:txBody>
          <a:bodyPr rtlCol="0"/>
          <a:lstStyle/>
          <a:p>
            <a:pPr rtl="0"/>
            <a:fld id="{63BCBAC1-801D-4A65-BF26-2A2470409302}" type="datetime1">
              <a:rPr lang="sk-SK" noProof="0" smtClean="0"/>
              <a:t>29. 9. 2024</a:t>
            </a:fld>
            <a:endParaRPr lang="sk-SK" noProof="0" dirty="0"/>
          </a:p>
        </p:txBody>
      </p:sp>
      <p:sp>
        <p:nvSpPr>
          <p:cNvPr id="6" name="Zástupný symbol päty 5"/>
          <p:cNvSpPr>
            <a:spLocks noGrp="1"/>
          </p:cNvSpPr>
          <p:nvPr>
            <p:ph type="ftr" sz="quarter" idx="11"/>
          </p:nvPr>
        </p:nvSpPr>
        <p:spPr/>
        <p:txBody>
          <a:bodyPr rtlCol="0"/>
          <a:lstStyle/>
          <a:p>
            <a:pPr rtl="0"/>
            <a:endParaRPr lang="sk-SK" noProof="0" dirty="0"/>
          </a:p>
        </p:txBody>
      </p:sp>
      <p:sp>
        <p:nvSpPr>
          <p:cNvPr id="7" name="Zástupné číslo snímky 6"/>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Nadpis 9"/>
          <p:cNvSpPr>
            <a:spLocks noGrp="1"/>
          </p:cNvSpPr>
          <p:nvPr>
            <p:ph type="title"/>
          </p:nvPr>
        </p:nvSpPr>
        <p:spPr>
          <a:xfrm>
            <a:off x="1097280" y="286603"/>
            <a:ext cx="10058400" cy="1450757"/>
          </a:xfrm>
        </p:spPr>
        <p:txBody>
          <a:bodyPr rtlCol="0"/>
          <a:lstStyle/>
          <a:p>
            <a:pPr rtl="0"/>
            <a:r>
              <a:rPr lang="sk-SK" noProof="0"/>
              <a:t>Kliknutím upravte štýl predlohy nadpisu</a:t>
            </a:r>
            <a:endParaRPr lang="sk-SK" noProof="0" dirty="0"/>
          </a:p>
        </p:txBody>
      </p:sp>
      <p:sp>
        <p:nvSpPr>
          <p:cNvPr id="3" name="Zástupný text 2"/>
          <p:cNvSpPr>
            <a:spLocks noGrp="1"/>
          </p:cNvSpPr>
          <p:nvPr>
            <p:ph type="body" idx="1"/>
          </p:nvPr>
        </p:nvSpPr>
        <p:spPr>
          <a:xfrm>
            <a:off x="109728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a:t>Kliknite sem a upravte štýly predlohy textu</a:t>
            </a:r>
          </a:p>
        </p:txBody>
      </p:sp>
      <p:sp>
        <p:nvSpPr>
          <p:cNvPr id="4" name="Zástupný obsah 3"/>
          <p:cNvSpPr>
            <a:spLocks noGrp="1"/>
          </p:cNvSpPr>
          <p:nvPr>
            <p:ph sz="half" idx="2"/>
          </p:nvPr>
        </p:nvSpPr>
        <p:spPr>
          <a:xfrm>
            <a:off x="1097280" y="2582334"/>
            <a:ext cx="4937760" cy="3378200"/>
          </a:xfrm>
        </p:spPr>
        <p:txBody>
          <a:bodyPr rtlCol="0"/>
          <a:lstStyle/>
          <a:p>
            <a:pPr lvl="0" rtl="0"/>
            <a:r>
              <a:rPr lang="sk-SK" noProof="0"/>
              <a:t>Kliknite sem a upravte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5" name="Zástupný text 4"/>
          <p:cNvSpPr>
            <a:spLocks noGrp="1"/>
          </p:cNvSpPr>
          <p:nvPr>
            <p:ph type="body" sz="quarter" idx="3"/>
          </p:nvPr>
        </p:nvSpPr>
        <p:spPr>
          <a:xfrm>
            <a:off x="621792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a:t>Kliknite sem a upravte štýly predlohy textu</a:t>
            </a:r>
          </a:p>
        </p:txBody>
      </p:sp>
      <p:sp>
        <p:nvSpPr>
          <p:cNvPr id="6" name="Zástupný obsah 5"/>
          <p:cNvSpPr>
            <a:spLocks noGrp="1"/>
          </p:cNvSpPr>
          <p:nvPr>
            <p:ph sz="quarter" idx="4"/>
          </p:nvPr>
        </p:nvSpPr>
        <p:spPr>
          <a:xfrm>
            <a:off x="6217920" y="2582334"/>
            <a:ext cx="4937760" cy="3378200"/>
          </a:xfrm>
        </p:spPr>
        <p:txBody>
          <a:bodyPr rtlCol="0"/>
          <a:lstStyle/>
          <a:p>
            <a:pPr lvl="0" rtl="0"/>
            <a:r>
              <a:rPr lang="sk-SK" noProof="0"/>
              <a:t>Kliknite sem a upravte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7" name="Zástupný symbol dátumu 6"/>
          <p:cNvSpPr>
            <a:spLocks noGrp="1"/>
          </p:cNvSpPr>
          <p:nvPr>
            <p:ph type="dt" sz="half" idx="10"/>
          </p:nvPr>
        </p:nvSpPr>
        <p:spPr/>
        <p:txBody>
          <a:bodyPr rtlCol="0"/>
          <a:lstStyle/>
          <a:p>
            <a:pPr rtl="0"/>
            <a:fld id="{27E04609-120F-4179-BAD4-F52F459F97F5}" type="datetime1">
              <a:rPr lang="sk-SK" noProof="0" smtClean="0"/>
              <a:t>29. 9. 2024</a:t>
            </a:fld>
            <a:endParaRPr lang="sk-SK" noProof="0" dirty="0"/>
          </a:p>
        </p:txBody>
      </p:sp>
      <p:sp>
        <p:nvSpPr>
          <p:cNvPr id="8" name="Zástupný symbol päty 7"/>
          <p:cNvSpPr>
            <a:spLocks noGrp="1"/>
          </p:cNvSpPr>
          <p:nvPr>
            <p:ph type="ftr" sz="quarter" idx="11"/>
          </p:nvPr>
        </p:nvSpPr>
        <p:spPr/>
        <p:txBody>
          <a:bodyPr rtlCol="0"/>
          <a:lstStyle/>
          <a:p>
            <a:pPr rtl="0"/>
            <a:endParaRPr lang="sk-SK" noProof="0" dirty="0"/>
          </a:p>
        </p:txBody>
      </p:sp>
      <p:sp>
        <p:nvSpPr>
          <p:cNvPr id="9" name="Zástupné číslo snímky 8"/>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a:t>Kliknutím upravte štýl predlohy nadpisu</a:t>
            </a:r>
            <a:endParaRPr lang="sk-SK" noProof="0" dirty="0"/>
          </a:p>
        </p:txBody>
      </p:sp>
      <p:sp>
        <p:nvSpPr>
          <p:cNvPr id="3" name="Zástupný symbol dátumu 2"/>
          <p:cNvSpPr>
            <a:spLocks noGrp="1"/>
          </p:cNvSpPr>
          <p:nvPr>
            <p:ph type="dt" sz="half" idx="10"/>
          </p:nvPr>
        </p:nvSpPr>
        <p:spPr/>
        <p:txBody>
          <a:bodyPr rtlCol="0"/>
          <a:lstStyle/>
          <a:p>
            <a:pPr rtl="0"/>
            <a:fld id="{27E17987-450B-47B6-8975-B07CE996B935}" type="datetime1">
              <a:rPr lang="sk-SK" noProof="0" smtClean="0"/>
              <a:t>29. 9. 2024</a:t>
            </a:fld>
            <a:endParaRPr lang="sk-SK" noProof="0" dirty="0"/>
          </a:p>
        </p:txBody>
      </p:sp>
      <p:sp>
        <p:nvSpPr>
          <p:cNvPr id="4" name="Zástupný symbol päty 3"/>
          <p:cNvSpPr>
            <a:spLocks noGrp="1"/>
          </p:cNvSpPr>
          <p:nvPr>
            <p:ph type="ftr" sz="quarter" idx="11"/>
          </p:nvPr>
        </p:nvSpPr>
        <p:spPr/>
        <p:txBody>
          <a:bodyPr rtlCol="0"/>
          <a:lstStyle/>
          <a:p>
            <a:pPr rtl="0"/>
            <a:endParaRPr lang="sk-SK" noProof="0" dirty="0"/>
          </a:p>
        </p:txBody>
      </p:sp>
      <p:sp>
        <p:nvSpPr>
          <p:cNvPr id="5" name="Zástupné číslo snímky 4"/>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e">
    <p:spTree>
      <p:nvGrpSpPr>
        <p:cNvPr id="1" name=""/>
        <p:cNvGrpSpPr/>
        <p:nvPr/>
      </p:nvGrpSpPr>
      <p:grpSpPr>
        <a:xfrm>
          <a:off x="0" y="0"/>
          <a:ext cx="0" cy="0"/>
          <a:chOff x="0" y="0"/>
          <a:chExt cx="0" cy="0"/>
        </a:xfrm>
      </p:grpSpPr>
      <p:sp>
        <p:nvSpPr>
          <p:cNvPr id="5" name="Obdĺžnik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bdĺžnik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Zástupný symbol dátumu 6"/>
          <p:cNvSpPr>
            <a:spLocks noGrp="1"/>
          </p:cNvSpPr>
          <p:nvPr>
            <p:ph type="dt" sz="half" idx="10"/>
          </p:nvPr>
        </p:nvSpPr>
        <p:spPr/>
        <p:txBody>
          <a:bodyPr rtlCol="0"/>
          <a:lstStyle/>
          <a:p>
            <a:pPr rtl="0"/>
            <a:fld id="{EF6CF504-3243-44EE-A3D8-499EEF2EF9E0}" type="datetime1">
              <a:rPr lang="sk-SK" noProof="0" smtClean="0"/>
              <a:t>29. 9. 2024</a:t>
            </a:fld>
            <a:endParaRPr lang="sk-SK" noProof="0" dirty="0"/>
          </a:p>
        </p:txBody>
      </p:sp>
      <p:sp>
        <p:nvSpPr>
          <p:cNvPr id="8" name="Zástupný symbol päty 7"/>
          <p:cNvSpPr>
            <a:spLocks noGrp="1"/>
          </p:cNvSpPr>
          <p:nvPr>
            <p:ph type="ftr" sz="quarter" idx="11"/>
          </p:nvPr>
        </p:nvSpPr>
        <p:spPr/>
        <p:txBody>
          <a:bodyPr rtlCol="0"/>
          <a:lstStyle>
            <a:lvl1pPr>
              <a:defRPr>
                <a:solidFill>
                  <a:srgbClr val="FFFFFF"/>
                </a:solidFill>
              </a:defRPr>
            </a:lvl1pPr>
          </a:lstStyle>
          <a:p>
            <a:pPr rtl="0"/>
            <a:endParaRPr lang="sk-SK" noProof="0" dirty="0"/>
          </a:p>
        </p:txBody>
      </p:sp>
      <p:sp>
        <p:nvSpPr>
          <p:cNvPr id="9" name="Zástupné číslo snímky 8"/>
          <p:cNvSpPr>
            <a:spLocks noGrp="1"/>
          </p:cNvSpPr>
          <p:nvPr>
            <p:ph type="sldNum" sz="quarter" idx="12"/>
          </p:nvPr>
        </p:nvSpPr>
        <p:spPr/>
        <p:txBody>
          <a:bodyPr rtlCol="0"/>
          <a:lstStyle/>
          <a:p>
            <a:pPr rtl="0"/>
            <a:fld id="{4FAB73BC-B049-4115-A692-8D63A059BFB8}" type="slidenum">
              <a:rPr lang="sk-SK" noProof="0" smtClean="0"/>
              <a:pPr/>
              <a:t>‹#›</a:t>
            </a:fld>
            <a:endParaRPr lang="sk-SK"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Obdĺžnik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bdĺžnik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457200" y="594359"/>
            <a:ext cx="3200400" cy="2286000"/>
          </a:xfrm>
        </p:spPr>
        <p:txBody>
          <a:bodyPr rtlCol="0" anchor="b">
            <a:normAutofit/>
          </a:bodyPr>
          <a:lstStyle>
            <a:lvl1pPr>
              <a:defRPr sz="3600" b="0">
                <a:solidFill>
                  <a:srgbClr val="FFFFFF"/>
                </a:solidFill>
              </a:defRPr>
            </a:lvl1pPr>
          </a:lstStyle>
          <a:p>
            <a:pPr rtl="0"/>
            <a:r>
              <a:rPr lang="sk-SK" noProof="0"/>
              <a:t>Kliknutím upravte štýl predlohy nadpisu</a:t>
            </a:r>
            <a:endParaRPr lang="sk-SK" noProof="0" dirty="0"/>
          </a:p>
        </p:txBody>
      </p:sp>
      <p:sp>
        <p:nvSpPr>
          <p:cNvPr id="3" name="Zástupný obsah 2"/>
          <p:cNvSpPr>
            <a:spLocks noGrp="1"/>
          </p:cNvSpPr>
          <p:nvPr>
            <p:ph idx="1"/>
          </p:nvPr>
        </p:nvSpPr>
        <p:spPr>
          <a:xfrm>
            <a:off x="4800600" y="731520"/>
            <a:ext cx="6492240" cy="5257800"/>
          </a:xfrm>
        </p:spPr>
        <p:txBody>
          <a:bodyPr rtlCol="0"/>
          <a:lstStyle/>
          <a:p>
            <a:pPr lvl="0" rtl="0"/>
            <a:r>
              <a:rPr lang="sk-SK" noProof="0"/>
              <a:t>Kliknite sem a upravte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4" name="Zástupný text 3"/>
          <p:cNvSpPr>
            <a:spLocks noGrp="1"/>
          </p:cNvSpPr>
          <p:nvPr>
            <p:ph type="body" sz="half" idx="2"/>
          </p:nvPr>
        </p:nvSpPr>
        <p:spPr>
          <a:xfrm>
            <a:off x="457200" y="2926080"/>
            <a:ext cx="3200400" cy="3379124"/>
          </a:xfrm>
        </p:spPr>
        <p:txBody>
          <a:bodyPr lIns="91440" rIns="91440" rtlCol="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noProof="0"/>
              <a:t>Kliknite sem a upravte štýly predlohy textu</a:t>
            </a:r>
          </a:p>
        </p:txBody>
      </p:sp>
      <p:sp>
        <p:nvSpPr>
          <p:cNvPr id="5" name="Zástupný symbol dátumu 4"/>
          <p:cNvSpPr>
            <a:spLocks noGrp="1"/>
          </p:cNvSpPr>
          <p:nvPr>
            <p:ph type="dt" sz="half" idx="10"/>
          </p:nvPr>
        </p:nvSpPr>
        <p:spPr>
          <a:xfrm>
            <a:off x="465512" y="6459785"/>
            <a:ext cx="2618510" cy="365125"/>
          </a:xfrm>
        </p:spPr>
        <p:txBody>
          <a:bodyPr rtlCol="0"/>
          <a:lstStyle>
            <a:lvl1pPr algn="l">
              <a:defRPr/>
            </a:lvl1pPr>
          </a:lstStyle>
          <a:p>
            <a:pPr rtl="0"/>
            <a:fld id="{B41D71E5-E6BA-4132-91DA-41F7CEC09848}" type="datetime1">
              <a:rPr lang="sk-SK" noProof="0" smtClean="0"/>
              <a:t>29. 9. 2024</a:t>
            </a:fld>
            <a:endParaRPr lang="sk-SK" noProof="0" dirty="0"/>
          </a:p>
        </p:txBody>
      </p:sp>
      <p:sp>
        <p:nvSpPr>
          <p:cNvPr id="6" name="Zástupný symbol päty 5"/>
          <p:cNvSpPr>
            <a:spLocks noGrp="1"/>
          </p:cNvSpPr>
          <p:nvPr>
            <p:ph type="ftr" sz="quarter" idx="11"/>
          </p:nvPr>
        </p:nvSpPr>
        <p:spPr>
          <a:xfrm>
            <a:off x="4800600" y="6459785"/>
            <a:ext cx="4648200" cy="365125"/>
          </a:xfrm>
        </p:spPr>
        <p:txBody>
          <a:bodyPr rtlCol="0"/>
          <a:lstStyle>
            <a:lvl1pPr algn="l">
              <a:defRPr>
                <a:solidFill>
                  <a:schemeClr val="tx2"/>
                </a:solidFill>
              </a:defRPr>
            </a:lvl1pPr>
          </a:lstStyle>
          <a:p>
            <a:pPr rtl="0"/>
            <a:endParaRPr lang="sk-SK" noProof="0" dirty="0"/>
          </a:p>
        </p:txBody>
      </p:sp>
      <p:sp>
        <p:nvSpPr>
          <p:cNvPr id="7" name="Zástupné číslo snímky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sk-SK" noProof="0" smtClean="0"/>
              <a:pPr/>
              <a:t>‹#›</a:t>
            </a:fld>
            <a:endParaRPr lang="sk-SK"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Obdĺžnik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bdĺžnik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097280" y="5074920"/>
            <a:ext cx="10113264" cy="822960"/>
          </a:xfrm>
        </p:spPr>
        <p:txBody>
          <a:bodyPr lIns="91440" tIns="0" rIns="91440" bIns="0" rtlCol="0" anchor="b">
            <a:noAutofit/>
          </a:bodyPr>
          <a:lstStyle>
            <a:lvl1pPr>
              <a:defRPr sz="3600" b="0">
                <a:solidFill>
                  <a:srgbClr val="FFFFFF"/>
                </a:solidFill>
              </a:defRPr>
            </a:lvl1pPr>
          </a:lstStyle>
          <a:p>
            <a:pPr rtl="0"/>
            <a:r>
              <a:rPr lang="sk-SK" noProof="0"/>
              <a:t>Kliknutím upravte štýl predlohy nadpisu</a:t>
            </a:r>
            <a:endParaRPr lang="sk-SK" noProof="0" dirty="0"/>
          </a:p>
        </p:txBody>
      </p:sp>
      <p:sp>
        <p:nvSpPr>
          <p:cNvPr id="3" name="Zástupný obrázok 2"/>
          <p:cNvSpPr>
            <a:spLocks noGrp="1" noChangeAspect="1"/>
          </p:cNvSpPr>
          <p:nvPr>
            <p:ph type="pic" idx="1"/>
          </p:nvPr>
        </p:nvSpPr>
        <p:spPr>
          <a:xfrm>
            <a:off x="15" y="0"/>
            <a:ext cx="12191985" cy="4915076"/>
          </a:xfrm>
          <a:blipFill>
            <a:blip r:embed="rId2"/>
            <a:stretch>
              <a:fillRect/>
            </a:stretch>
          </a:blipFill>
        </p:spPr>
        <p:txBody>
          <a:bodyPr lIns="457200" tIns="457200" rtlCol="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k-SK" noProof="0"/>
              <a:t>Kliknutím na ikonu pridáte obrázok</a:t>
            </a:r>
            <a:endParaRPr lang="sk-SK" noProof="0" dirty="0"/>
          </a:p>
        </p:txBody>
      </p:sp>
      <p:sp>
        <p:nvSpPr>
          <p:cNvPr id="4" name="Zástupný text 3"/>
          <p:cNvSpPr>
            <a:spLocks noGrp="1"/>
          </p:cNvSpPr>
          <p:nvPr>
            <p:ph type="body" sz="half" idx="2"/>
          </p:nvPr>
        </p:nvSpPr>
        <p:spPr>
          <a:xfrm>
            <a:off x="1097280" y="5907023"/>
            <a:ext cx="10113264" cy="594360"/>
          </a:xfrm>
        </p:spPr>
        <p:txBody>
          <a:bodyPr lIns="91440" tIns="0" rIns="91440" bIns="0" rtlCol="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noProof="0"/>
              <a:t>Kliknite sem a upravte štýly predlohy textu</a:t>
            </a:r>
          </a:p>
        </p:txBody>
      </p:sp>
      <p:sp>
        <p:nvSpPr>
          <p:cNvPr id="5" name="Zástupný symbol dátumu 4"/>
          <p:cNvSpPr>
            <a:spLocks noGrp="1"/>
          </p:cNvSpPr>
          <p:nvPr>
            <p:ph type="dt" sz="half" idx="10"/>
          </p:nvPr>
        </p:nvSpPr>
        <p:spPr/>
        <p:txBody>
          <a:bodyPr rtlCol="0"/>
          <a:lstStyle/>
          <a:p>
            <a:pPr rtl="0"/>
            <a:fld id="{CCFB7F6C-DE8A-4E4C-8F8F-ECE739CC49DB}" type="datetime1">
              <a:rPr lang="sk-SK" noProof="0" smtClean="0"/>
              <a:t>29. 9. 2024</a:t>
            </a:fld>
            <a:endParaRPr lang="sk-SK" noProof="0" dirty="0"/>
          </a:p>
        </p:txBody>
      </p:sp>
      <p:sp>
        <p:nvSpPr>
          <p:cNvPr id="6" name="Zástupný symbol päty 5"/>
          <p:cNvSpPr>
            <a:spLocks noGrp="1"/>
          </p:cNvSpPr>
          <p:nvPr>
            <p:ph type="ftr" sz="quarter" idx="11"/>
          </p:nvPr>
        </p:nvSpPr>
        <p:spPr/>
        <p:txBody>
          <a:bodyPr rtlCol="0"/>
          <a:lstStyle/>
          <a:p>
            <a:pPr rtl="0"/>
            <a:endParaRPr lang="sk-SK" noProof="0" dirty="0"/>
          </a:p>
        </p:txBody>
      </p:sp>
      <p:sp>
        <p:nvSpPr>
          <p:cNvPr id="7" name="Zástupné číslo snímky 6"/>
          <p:cNvSpPr>
            <a:spLocks noGrp="1"/>
          </p:cNvSpPr>
          <p:nvPr>
            <p:ph type="sldNum" sz="quarter" idx="12"/>
          </p:nvPr>
        </p:nvSpPr>
        <p:spPr/>
        <p:txBody>
          <a:bodyPr rtlCol="0"/>
          <a:lstStyle/>
          <a:p>
            <a:pPr rtl="0"/>
            <a:fld id="{4FAB73BC-B049-4115-A692-8D63A059BFB8}" type="slidenum">
              <a:rPr lang="sk-SK" noProof="0" smtClean="0"/>
              <a:t>‹#›</a:t>
            </a:fld>
            <a:endParaRPr lang="sk-SK"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ĺžnik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bdĺžnik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Zástupný symbol nadpisu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sk-SK" noProof="0" dirty="0"/>
              <a:t>Kliknite sem a upravte štýl predlohy nadpisov</a:t>
            </a:r>
          </a:p>
        </p:txBody>
      </p:sp>
      <p:sp>
        <p:nvSpPr>
          <p:cNvPr id="3" name="Zástupný text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rtl="0"/>
            <a:r>
              <a:rPr lang="sk-SK" noProof="0" dirty="0"/>
              <a:t>Kliknutím upravíte štýly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4" name="Zástupný symbol dátumu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5F3C1BDF-F09C-40B1-8011-BEBA37A83AB5}" type="datetime1">
              <a:rPr lang="sk-SK" noProof="0" smtClean="0"/>
              <a:t>29. 9. 2024</a:t>
            </a:fld>
            <a:endParaRPr lang="sk-SK" noProof="0" dirty="0"/>
          </a:p>
        </p:txBody>
      </p:sp>
      <p:sp>
        <p:nvSpPr>
          <p:cNvPr id="5" name="Zástupný symbol päty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sk-SK" noProof="0" dirty="0"/>
          </a:p>
        </p:txBody>
      </p:sp>
      <p:sp>
        <p:nvSpPr>
          <p:cNvPr id="6" name="Zástupné číslo snímky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4FAB73BC-B049-4115-A692-8D63A059BFB8}" type="slidenum">
              <a:rPr lang="sk-SK" noProof="0" smtClean="0"/>
              <a:pPr/>
              <a:t>‹#›</a:t>
            </a:fld>
            <a:endParaRPr lang="sk-SK" noProof="0" dirty="0"/>
          </a:p>
        </p:txBody>
      </p:sp>
      <p:cxnSp>
        <p:nvCxnSpPr>
          <p:cNvPr id="10" name="Rovná spojnica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ok 4" descr="Fotografia s rozostrením">
            <a:extLst>
              <a:ext uri="{FF2B5EF4-FFF2-40B4-BE49-F238E27FC236}">
                <a16:creationId xmlns:a16="http://schemas.microsoft.com/office/drawing/2014/main" id="{ECC95573-2971-40CA-8931-174ACDF3E94F}"/>
              </a:ext>
              <a:ext uri="{C183D7F6-B498-43B3-948B-1728B52AA6E4}">
                <adec:decorative xmlns:adec="http://schemas.microsoft.com/office/drawing/2017/decorative" val="0"/>
              </a:ext>
            </a:extLst>
          </p:cNvPr>
          <p:cNvPicPr>
            <a:picLocks noChangeAspect="1"/>
          </p:cNvPicPr>
          <p:nvPr/>
        </p:nvPicPr>
        <p:blipFill rotWithShape="1">
          <a:blip r:embed="rId3"/>
          <a:srcRect t="39378"/>
          <a:stretch/>
        </p:blipFill>
        <p:spPr>
          <a:xfrm>
            <a:off x="-32" y="10"/>
            <a:ext cx="12192031" cy="4915066"/>
          </a:xfrm>
          <a:prstGeom prst="rect">
            <a:avLst/>
          </a:prstGeom>
        </p:spPr>
      </p:pic>
      <p:sp>
        <p:nvSpPr>
          <p:cNvPr id="22" name="Obdĺžnik 21">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bdĺžnik 23">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p:cNvSpPr txBox="1">
            <a:spLocks/>
          </p:cNvSpPr>
          <p:nvPr/>
        </p:nvSpPr>
        <p:spPr>
          <a:xfrm>
            <a:off x="276288" y="4915076"/>
            <a:ext cx="8030007" cy="64807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sk-SK" sz="3200" b="1" dirty="0">
                <a:solidFill>
                  <a:schemeClr val="bg1"/>
                </a:solidFill>
                <a:latin typeface="Arial Black" panose="020B0A04020102020204" pitchFamily="34" charset="0"/>
                <a:cs typeface="Arial" panose="020B0604020202020204" pitchFamily="34" charset="0"/>
              </a:rPr>
              <a:t>ŽELEZNICA V INTRAVILÁNE MESTA</a:t>
            </a:r>
            <a:endParaRPr lang="sk-SK" sz="2400" b="1" dirty="0">
              <a:solidFill>
                <a:schemeClr val="bg1"/>
              </a:solidFill>
              <a:latin typeface="Arial Black" panose="020B0A04020102020204" pitchFamily="34" charset="0"/>
              <a:cs typeface="Arial" panose="020B0604020202020204" pitchFamily="34" charset="0"/>
            </a:endParaRPr>
          </a:p>
        </p:txBody>
      </p:sp>
      <p:sp>
        <p:nvSpPr>
          <p:cNvPr id="9" name="Podnadpis 2"/>
          <p:cNvSpPr txBox="1">
            <a:spLocks/>
          </p:cNvSpPr>
          <p:nvPr/>
        </p:nvSpPr>
        <p:spPr>
          <a:xfrm>
            <a:off x="63269" y="5572047"/>
            <a:ext cx="12059830" cy="4452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spcBef>
                <a:spcPts val="0"/>
              </a:spcBef>
              <a:spcAft>
                <a:spcPts val="0"/>
              </a:spcAft>
            </a:pPr>
            <a:r>
              <a:rPr lang="sk-SK" b="1" dirty="0">
                <a:solidFill>
                  <a:srgbClr val="FFFF00"/>
                </a:solidFill>
                <a:latin typeface="Arial Black" panose="020B0A04020102020204" pitchFamily="34" charset="0"/>
                <a:cs typeface="Arial" panose="020B0604020202020204" pitchFamily="34" charset="0"/>
              </a:rPr>
              <a:t>Možnosti zapojenia železnice do MHD  v Bratislave</a:t>
            </a:r>
          </a:p>
        </p:txBody>
      </p:sp>
      <p:sp>
        <p:nvSpPr>
          <p:cNvPr id="2" name="Rectangle 1">
            <a:extLst>
              <a:ext uri="{FF2B5EF4-FFF2-40B4-BE49-F238E27FC236}">
                <a16:creationId xmlns:a16="http://schemas.microsoft.com/office/drawing/2014/main" id="{31BB5C77-66FB-271B-2053-CF4C3A8C3C6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000" b="0" i="0" u="none" strike="noStrike" cap="none" normalizeH="0" baseline="0">
                <a:ln>
                  <a:noFill/>
                </a:ln>
                <a:solidFill>
                  <a:schemeClr val="tx1"/>
                </a:solidFill>
                <a:effectLst/>
                <a:latin typeface="Arial Unicode MS"/>
              </a:rPr>
              <a:t>Very nice fucking in the neck. I'd like that too one day. I would like to be with you, or someone else who would properly fuck me up to the neck</a:t>
            </a:r>
            <a:r>
              <a:rPr kumimoji="0" lang="sk-SK" altLang="sk-SK" sz="800" b="0" i="0" u="none" strike="noStrike" cap="none" normalizeH="0" baseline="0">
                <a:ln>
                  <a:noFill/>
                </a:ln>
                <a:solidFill>
                  <a:schemeClr val="tx1"/>
                </a:solidFill>
                <a:effectLst/>
              </a:rPr>
              <a:t> </a:t>
            </a:r>
            <a:endParaRPr kumimoji="0" lang="sk-SK" altLang="sk-SK" sz="1800" b="0" i="0" u="none" strike="noStrike" cap="none" normalizeH="0" baseline="0">
              <a:ln>
                <a:noFill/>
              </a:ln>
              <a:solidFill>
                <a:schemeClr val="tx1"/>
              </a:solidFill>
              <a:effectLst/>
              <a:latin typeface="Arial" panose="020B0604020202020204" pitchFamily="34" charset="0"/>
            </a:endParaRPr>
          </a:p>
        </p:txBody>
      </p:sp>
      <p:sp>
        <p:nvSpPr>
          <p:cNvPr id="3" name="Podnadpis 2">
            <a:extLst>
              <a:ext uri="{FF2B5EF4-FFF2-40B4-BE49-F238E27FC236}">
                <a16:creationId xmlns:a16="http://schemas.microsoft.com/office/drawing/2014/main" id="{DE086600-937C-56AD-4033-9FAD5B6F924A}"/>
              </a:ext>
            </a:extLst>
          </p:cNvPr>
          <p:cNvSpPr txBox="1">
            <a:spLocks/>
          </p:cNvSpPr>
          <p:nvPr/>
        </p:nvSpPr>
        <p:spPr>
          <a:xfrm>
            <a:off x="359417" y="6395590"/>
            <a:ext cx="11573965" cy="3377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l"/>
            <a:r>
              <a:rPr lang="sk-SK" sz="1800" b="0" i="0" u="none" strike="noStrike" baseline="0" dirty="0">
                <a:solidFill>
                  <a:srgbClr val="00B0F0"/>
                </a:solidFill>
                <a:latin typeface="Arial Black" panose="020B0A04020102020204" pitchFamily="34" charset="0"/>
              </a:rPr>
              <a:t>VEREJNÁ OSOBNÁ DOPRAVA 2024     14. – 15. október 2024, Bratislava</a:t>
            </a:r>
            <a:endParaRPr lang="sk-SK" b="1" dirty="0">
              <a:solidFill>
                <a:srgbClr val="00B0F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39441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24D34E-7237-2C66-3E12-C4852AD5A8EA}"/>
              </a:ext>
            </a:extLst>
          </p:cNvPr>
          <p:cNvSpPr>
            <a:spLocks noGrp="1"/>
          </p:cNvSpPr>
          <p:nvPr>
            <p:ph type="title"/>
          </p:nvPr>
        </p:nvSpPr>
        <p:spPr/>
        <p:txBody>
          <a:bodyPr/>
          <a:lstStyle/>
          <a:p>
            <a:r>
              <a:rPr lang="sk-SK" b="1" dirty="0">
                <a:solidFill>
                  <a:srgbClr val="FF0000"/>
                </a:solidFill>
              </a:rPr>
              <a:t>Rozhodnutia, ktoré boli zmarené alebo zmenené neodbornými rozhodnutiami</a:t>
            </a:r>
            <a:endParaRPr lang="sk-SK" b="1" dirty="0">
              <a:solidFill>
                <a:srgbClr val="FF0000"/>
              </a:solidFill>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D67AC2B7-2E52-BAD0-AC5D-18495ECC4E43}"/>
              </a:ext>
            </a:extLst>
          </p:cNvPr>
          <p:cNvSpPr>
            <a:spLocks noGrp="1"/>
          </p:cNvSpPr>
          <p:nvPr>
            <p:ph idx="1"/>
          </p:nvPr>
        </p:nvSpPr>
        <p:spPr>
          <a:xfrm>
            <a:off x="408213" y="1845734"/>
            <a:ext cx="11495315" cy="4023360"/>
          </a:xfrm>
        </p:spPr>
        <p:txBody>
          <a:bodyPr>
            <a:normAutofit fontScale="92500" lnSpcReduction="10000"/>
          </a:bodyPr>
          <a:lstStyle/>
          <a:p>
            <a:pPr algn="just"/>
            <a:r>
              <a:rPr lang="sk-SK" sz="2800" b="1" dirty="0">
                <a:latin typeface="Aptos Narrow" panose="020B0004020202020204" pitchFamily="34" charset="0"/>
              </a:rPr>
              <a:t>V posledných dvoch mestách s 1000 mm dráhou - Bratislava a </a:t>
            </a:r>
            <a:r>
              <a:rPr lang="sk-SK" sz="2800" b="1" dirty="0" err="1">
                <a:latin typeface="Aptos Narrow" panose="020B0004020202020204" pitchFamily="34" charset="0"/>
              </a:rPr>
              <a:t>Liberec</a:t>
            </a:r>
            <a:r>
              <a:rPr lang="sk-SK" sz="2800" b="1" dirty="0">
                <a:latin typeface="Aptos Narrow" panose="020B0004020202020204" pitchFamily="34" charset="0"/>
              </a:rPr>
              <a:t>, došlo k príprave na zmenu rozchodu z 1000 mm na 1435 mm. V </a:t>
            </a:r>
            <a:r>
              <a:rPr lang="sk-SK" sz="2800" b="1" dirty="0" err="1">
                <a:latin typeface="Aptos Narrow" panose="020B0004020202020204" pitchFamily="34" charset="0"/>
              </a:rPr>
              <a:t>Liberci</a:t>
            </a:r>
            <a:r>
              <a:rPr lang="sk-SK" sz="2800" b="1" dirty="0">
                <a:latin typeface="Aptos Narrow" panose="020B0004020202020204" pitchFamily="34" charset="0"/>
              </a:rPr>
              <a:t>, napriek tomu, že príprava začala neskôr ako v Bratislave, dnes už majú mesto prebudované na rozchod 1435 mm s časťou okruhu pre historické vozidlá s rozchodom 1000 mm. </a:t>
            </a:r>
          </a:p>
          <a:p>
            <a:pPr algn="just"/>
            <a:r>
              <a:rPr lang="sk-SK" sz="2800" b="1" dirty="0">
                <a:latin typeface="Aptos Narrow" panose="020B0004020202020204" pitchFamily="34" charset="0"/>
              </a:rPr>
              <a:t>V Bratislave po roku 1989 došlo k zrušeniu tohto strategického rozhodnutia pracovníkmi Magistrátu a to aj napriek rozhodnutiu Mestského zastupiteľstva v Bratislave o príprave zmeny rozchodu na 1435 mm a to aj v oblasti rekonštrukcií a modernizácii koľajových tratí tak, aby bolo možné zmeniť jednoduchou cestou ich rozchod. </a:t>
            </a:r>
          </a:p>
          <a:p>
            <a:pPr algn="just"/>
            <a:r>
              <a:rPr lang="sk-SK" sz="2800" b="1" dirty="0">
                <a:latin typeface="Aptos Narrow" panose="020B0004020202020204" pitchFamily="34" charset="0"/>
              </a:rPr>
              <a:t>Prakticky týmto zlým rozhodnutím začala éra prípravy strategických projektov, ktorá mala „životnosť“ maximálne jedno volebné obdobie. </a:t>
            </a:r>
          </a:p>
        </p:txBody>
      </p:sp>
    </p:spTree>
    <p:extLst>
      <p:ext uri="{BB962C8B-B14F-4D97-AF65-F5344CB8AC3E}">
        <p14:creationId xmlns:p14="http://schemas.microsoft.com/office/powerpoint/2010/main" val="43624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24D34E-7237-2C66-3E12-C4852AD5A8EA}"/>
              </a:ext>
            </a:extLst>
          </p:cNvPr>
          <p:cNvSpPr>
            <a:spLocks noGrp="1"/>
          </p:cNvSpPr>
          <p:nvPr>
            <p:ph type="title"/>
          </p:nvPr>
        </p:nvSpPr>
        <p:spPr/>
        <p:txBody>
          <a:bodyPr/>
          <a:lstStyle/>
          <a:p>
            <a:r>
              <a:rPr lang="sk-SK" b="1" dirty="0">
                <a:solidFill>
                  <a:srgbClr val="FF0000"/>
                </a:solidFill>
              </a:rPr>
              <a:t>Rozhodnutia, ktoré boli zmarené alebo zmenené neodbornými rozhodnutiami</a:t>
            </a:r>
            <a:endParaRPr lang="sk-SK" b="1" dirty="0">
              <a:solidFill>
                <a:srgbClr val="FF0000"/>
              </a:solidFill>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D67AC2B7-2E52-BAD0-AC5D-18495ECC4E43}"/>
              </a:ext>
            </a:extLst>
          </p:cNvPr>
          <p:cNvSpPr>
            <a:spLocks noGrp="1"/>
          </p:cNvSpPr>
          <p:nvPr>
            <p:ph idx="1"/>
          </p:nvPr>
        </p:nvSpPr>
        <p:spPr>
          <a:xfrm>
            <a:off x="408213" y="1845734"/>
            <a:ext cx="11495315" cy="4023360"/>
          </a:xfrm>
        </p:spPr>
        <p:txBody>
          <a:bodyPr>
            <a:normAutofit fontScale="92500" lnSpcReduction="10000"/>
          </a:bodyPr>
          <a:lstStyle/>
          <a:p>
            <a:pPr algn="just"/>
            <a:r>
              <a:rPr lang="sk-SK" sz="2800" b="1" dirty="0">
                <a:latin typeface="Arial Narrow" panose="020B0606020202030204" pitchFamily="34" charset="0"/>
              </a:rPr>
              <a:t>Od polovice minulého storočia bolo rozhodnuté o výstavbe metra v Bratislave, ktoré by určite riešilo veľmi zlú až kritickú situáciu . V Petržalke boli už realizované zemné práce, práce na vstupnom tunely do depa a prieskumná štôlňa popod Dunaj. Žiaľ po roku 1989 bola zrušená nielen príprava, ale aj prvé objekty výstavby metra a následná výstavba bola zastavená, pričom zahraniční odborníci odporúčali v stavbe pokračovať a riešiť novú technológiu pre jeho prevádzku, pričom konštatovali, že už realizované práce sú využiteľné pre výstavbu nosného systému prakticky na akejkoľvek báze.</a:t>
            </a:r>
          </a:p>
          <a:p>
            <a:pPr algn="just"/>
            <a:r>
              <a:rPr lang="sk-SK" sz="2800" b="1" dirty="0">
                <a:latin typeface="Arial Narrow" panose="020B0606020202030204" pitchFamily="34" charset="0"/>
              </a:rPr>
              <a:t>Firma INTER-G z Francúzska, ktorá na základe znalosti z Bratislavy konštatovala: </a:t>
            </a:r>
            <a:r>
              <a:rPr lang="sk-SK" sz="2800" b="1" i="1" dirty="0">
                <a:solidFill>
                  <a:srgbClr val="FF0000"/>
                </a:solidFill>
                <a:latin typeface="Arial Narrow" panose="020B0606020202030204" pitchFamily="34" charset="0"/>
              </a:rPr>
              <a:t>Bratislava vôbec nemá problematickú električkovú dopravu, iba sa s ňou dodnes nerátalo ako s plnohodnotným nosným systémom pre mesto vedeným v zastavanom území pod zemou s využitím už realizovaných prác pri výstavbe metra.</a:t>
            </a:r>
            <a:endParaRPr lang="sk-SK" sz="28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17184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63285" y="228243"/>
            <a:ext cx="11854543" cy="5693866"/>
          </a:xfrm>
          <a:prstGeom prst="rect">
            <a:avLst/>
          </a:prstGeom>
        </p:spPr>
        <p:txBody>
          <a:bodyPr wrap="square">
            <a:spAutoFit/>
          </a:bodyPr>
          <a:lstStyle/>
          <a:p>
            <a:pPr algn="just"/>
            <a:r>
              <a:rPr lang="sk-SK" sz="2800" b="1" dirty="0">
                <a:latin typeface="Aptos Narrow" panose="020B0004020202020204" pitchFamily="34" charset="0"/>
              </a:rPr>
              <a:t>Na tomto základe boli spracované viaceré štúdie, ktoré smerovali k súčasnému stavu električkovej dopravy s využitím koridorov NS MHD na petržalskej strane, ktoré, ako je spomenuté vyššie, sa už začali realizovať a po roku 1989 boli zakonzervované. Jednotlivé štúdie navrhovali riešenia od pokračovania výstavby metra až po najjednoduchšie varianty rozvoja električkovej dopravy do Petržalky, resp. do predĺženia jednotlivých súčasných trás. Okrem základného trasovania štúdie riešili aj možnosti zmeny rozchodu z 1 000 mm na 1 435 mm a zmeny napájania na 25 </a:t>
            </a:r>
            <a:r>
              <a:rPr lang="sk-SK" sz="2800" b="1" dirty="0" err="1">
                <a:latin typeface="Aptos Narrow" panose="020B0004020202020204" pitchFamily="34" charset="0"/>
              </a:rPr>
              <a:t>kV</a:t>
            </a:r>
            <a:r>
              <a:rPr lang="sk-SK" sz="2800" b="1" dirty="0">
                <a:latin typeface="Aptos Narrow" panose="020B0004020202020204" pitchFamily="34" charset="0"/>
              </a:rPr>
              <a:t> s prechodom na železnicu - prevádzka systému TRAM-TRAIN. Nakoniec bolo odporučené pokračovať v rozvoji električkových tratí s rozchodom 1000 mm, pričom ale treba podotknúť, že v roku 1991 Mestské zastupiteľstvo v Bratislave rozhodlo svojím uznesením pripravovať všetky modernizácie električkových tratí na rozchod 1435 mm (do dnešného dňa nebolo toto uznesenie zrušené).</a:t>
            </a:r>
            <a:endParaRPr lang="sk-SK" sz="2800" dirty="0">
              <a:latin typeface="Aptos Narrow" panose="020B0004020202020204" pitchFamily="34" charset="0"/>
            </a:endParaRPr>
          </a:p>
        </p:txBody>
      </p:sp>
    </p:spTree>
    <p:extLst>
      <p:ext uri="{BB962C8B-B14F-4D97-AF65-F5344CB8AC3E}">
        <p14:creationId xmlns:p14="http://schemas.microsoft.com/office/powerpoint/2010/main" val="220921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24D34E-7237-2C66-3E12-C4852AD5A8EA}"/>
              </a:ext>
            </a:extLst>
          </p:cNvPr>
          <p:cNvSpPr>
            <a:spLocks noGrp="1"/>
          </p:cNvSpPr>
          <p:nvPr>
            <p:ph type="title"/>
          </p:nvPr>
        </p:nvSpPr>
        <p:spPr>
          <a:xfrm>
            <a:off x="1097280" y="286603"/>
            <a:ext cx="10058400" cy="921711"/>
          </a:xfrm>
        </p:spPr>
        <p:txBody>
          <a:bodyPr>
            <a:normAutofit/>
          </a:bodyPr>
          <a:lstStyle/>
          <a:p>
            <a:r>
              <a:rPr lang="sk-SK" b="1" dirty="0">
                <a:solidFill>
                  <a:srgbClr val="FF0000"/>
                </a:solidFill>
              </a:rPr>
              <a:t>Strategické rozhodnutia po roku 2000</a:t>
            </a:r>
            <a:endParaRPr lang="sk-SK" b="1" dirty="0">
              <a:solidFill>
                <a:srgbClr val="FF0000"/>
              </a:solidFill>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D67AC2B7-2E52-BAD0-AC5D-18495ECC4E43}"/>
              </a:ext>
            </a:extLst>
          </p:cNvPr>
          <p:cNvSpPr>
            <a:spLocks noGrp="1"/>
          </p:cNvSpPr>
          <p:nvPr>
            <p:ph idx="1"/>
          </p:nvPr>
        </p:nvSpPr>
        <p:spPr>
          <a:xfrm>
            <a:off x="408213" y="1845734"/>
            <a:ext cx="11495315" cy="4023360"/>
          </a:xfrm>
        </p:spPr>
        <p:txBody>
          <a:bodyPr>
            <a:normAutofit/>
          </a:bodyPr>
          <a:lstStyle/>
          <a:p>
            <a:pPr algn="just"/>
            <a:r>
              <a:rPr lang="sk-SK" sz="3200" b="1" dirty="0">
                <a:latin typeface="Arial Narrow" panose="020B0606020202030204" pitchFamily="34" charset="0"/>
              </a:rPr>
              <a:t>Po roku 2000 boli postupne spracované strategické a koncepčné materiály, do ktorých boli zakomponované základné dopravné riešenia električkovej, trolejbusovej dopravy a riešenia prestupných terminálov medzi MHD a železničnou dopravou (TIOP): </a:t>
            </a:r>
          </a:p>
          <a:p>
            <a:pPr marL="271463" indent="-271463" algn="just">
              <a:buNone/>
              <a:tabLst>
                <a:tab pos="541338" algn="l"/>
              </a:tabLst>
            </a:pPr>
            <a:r>
              <a:rPr lang="sk-SK" sz="3200" b="1" i="1" dirty="0">
                <a:solidFill>
                  <a:srgbClr val="FF0000"/>
                </a:solidFill>
                <a:latin typeface="Arial Narrow" panose="020B0606020202030204" pitchFamily="34" charset="0"/>
              </a:rPr>
              <a:t>- Koncepcia rozvoja mestskej hromadnej dopravy v Bratislave na roky 2013-2025</a:t>
            </a:r>
          </a:p>
          <a:p>
            <a:pPr marL="0" indent="0" algn="just">
              <a:buNone/>
              <a:tabLst>
                <a:tab pos="541338" algn="l"/>
              </a:tabLst>
            </a:pPr>
            <a:r>
              <a:rPr lang="sk-SK" sz="3200" b="1" i="1" dirty="0">
                <a:solidFill>
                  <a:srgbClr val="FF0000"/>
                </a:solidFill>
                <a:latin typeface="Arial Narrow" panose="020B0606020202030204" pitchFamily="34" charset="0"/>
              </a:rPr>
              <a:t>- Územný </a:t>
            </a:r>
            <a:r>
              <a:rPr lang="sk-SK" sz="3200" b="1" i="1" dirty="0" err="1">
                <a:solidFill>
                  <a:srgbClr val="FF0000"/>
                </a:solidFill>
                <a:latin typeface="Arial Narrow" panose="020B0606020202030204" pitchFamily="34" charset="0"/>
              </a:rPr>
              <a:t>generel</a:t>
            </a:r>
            <a:r>
              <a:rPr lang="sk-SK" sz="3200" b="1" i="1" dirty="0">
                <a:solidFill>
                  <a:srgbClr val="FF0000"/>
                </a:solidFill>
                <a:latin typeface="Arial Narrow" panose="020B0606020202030204" pitchFamily="34" charset="0"/>
              </a:rPr>
              <a:t> dopravy</a:t>
            </a:r>
            <a:r>
              <a:rPr lang="sk-SK" sz="3200" b="1" dirty="0">
                <a:solidFill>
                  <a:srgbClr val="FF0000"/>
                </a:solidFill>
                <a:latin typeface="Arial Narrow" panose="020B0606020202030204" pitchFamily="34" charset="0"/>
              </a:rPr>
              <a:t>. </a:t>
            </a:r>
            <a:endParaRPr lang="sk-SK" sz="32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65401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03200" y="263817"/>
            <a:ext cx="11751733" cy="5509200"/>
          </a:xfrm>
          <a:prstGeom prst="rect">
            <a:avLst/>
          </a:prstGeom>
        </p:spPr>
        <p:txBody>
          <a:bodyPr wrap="square">
            <a:spAutoFit/>
          </a:bodyPr>
          <a:lstStyle/>
          <a:p>
            <a:pPr algn="just"/>
            <a:r>
              <a:rPr lang="sk-SK" sz="2200" b="1" dirty="0">
                <a:latin typeface="Arial Narrow" panose="020B0606020202030204" pitchFamily="34" charset="0"/>
              </a:rPr>
              <a:t>V roku 2012 sa začal</a:t>
            </a:r>
            <a:r>
              <a:rPr lang="en-US" sz="2200" b="1" dirty="0">
                <a:latin typeface="Arial Narrow" panose="020B0606020202030204" pitchFamily="34" charset="0"/>
              </a:rPr>
              <a:t>i</a:t>
            </a:r>
            <a:r>
              <a:rPr lang="sk-SK" sz="2200" b="1" dirty="0">
                <a:latin typeface="Arial Narrow" panose="020B0606020202030204" pitchFamily="34" charset="0"/>
              </a:rPr>
              <a:t> prípravy 1. etapy ET do Petržalky (Jungmanova)</a:t>
            </a:r>
            <a:r>
              <a:rPr lang="en-US" sz="2200" b="1" dirty="0">
                <a:latin typeface="Arial Narrow" panose="020B0606020202030204" pitchFamily="34" charset="0"/>
              </a:rPr>
              <a:t>,</a:t>
            </a:r>
            <a:r>
              <a:rPr lang="sk-SK" sz="2200" b="1" dirty="0">
                <a:latin typeface="Arial Narrow" panose="020B0606020202030204" pitchFamily="34" charset="0"/>
              </a:rPr>
              <a:t> vrátane výstavby nového „Starého mosta“ s podporou financovanie s OPD. Jednou z podmienok realizácie trate bola možnosť napojenia na železničnú sieť v stanici Rusovce. V roku 2015 bola táto trať odovzdaná do užívania, s možnosťou prevádzky oboch rozchodov na štvorpásovej koľaji. Napriek tomu</a:t>
            </a:r>
            <a:r>
              <a:rPr lang="en-US" sz="2200" b="1" dirty="0">
                <a:latin typeface="Arial Narrow" panose="020B0606020202030204" pitchFamily="34" charset="0"/>
              </a:rPr>
              <a:t>,</a:t>
            </a:r>
            <a:r>
              <a:rPr lang="sk-SK" sz="2200" b="1" dirty="0">
                <a:latin typeface="Arial Narrow" panose="020B0606020202030204" pitchFamily="34" charset="0"/>
              </a:rPr>
              <a:t> že už bola spracovaná a schválená DUR-ka a bolo vydané právoplatné rozhodnutie a pripravený projekt na pokračovanie výstavby, bol tento zastavený a jeho pokračovanie bolo predlžované neustálymi zmenami</a:t>
            </a:r>
            <a:r>
              <a:rPr lang="en-US" sz="2200" b="1" dirty="0">
                <a:latin typeface="Arial Narrow" panose="020B0606020202030204" pitchFamily="34" charset="0"/>
              </a:rPr>
              <a:t> a</a:t>
            </a:r>
            <a:r>
              <a:rPr lang="sk-SK" sz="2200" b="1" dirty="0">
                <a:latin typeface="Arial Narrow" panose="020B0606020202030204" pitchFamily="34" charset="0"/>
              </a:rPr>
              <a:t> novými návrhmi, ktoré sa dotýkali smerového a výškového vedenia trasy, riešenia križovatiek, rozchodu, povrchu trate, umiestnenia súvisiacich komunikácií atď. Žiaľ, tu sa v plnej nahote prejavili záujmy rôznych „odborníkov“, aktivistov a populistov s výsledkom, že sa prakticky od roku 2015 nepokračovalo na ďalších stavebných prácach a prebiehali práce na projekte pre stavebné povolenie s nekonečnými pripomienkami. Nakoniec bol spracovaný nový projekt bez duálneho rozchodu a so zásadnou zmenou konštrukcie dráhy z otvoreného železničného zvršku na PJD (kde odborníci opäť očakávajú zvýšenú hlučnosť tak u Karloveskej električkovej trate), čím sa aktivistom podarilo zastaviť všetky v minulosti navrhované požiadavky na duálny rozchod  a tým možnosti prevádzkovania vozidiel TRAM-TRAIN. Samozrejme, že pôvodný termín realizácie december 2023 prešiel v tichosti do zabudnutia a v súčasnej dobe zhotoviteľ pokračuje so stavebnými prácami s termínmi ukončenia, ktoré sa denno-denne menia.</a:t>
            </a:r>
          </a:p>
        </p:txBody>
      </p:sp>
    </p:spTree>
    <p:extLst>
      <p:ext uri="{BB962C8B-B14F-4D97-AF65-F5344CB8AC3E}">
        <p14:creationId xmlns:p14="http://schemas.microsoft.com/office/powerpoint/2010/main" val="428899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A05195-06D0-38E7-EECE-31588538EEC3}"/>
              </a:ext>
            </a:extLst>
          </p:cNvPr>
          <p:cNvSpPr>
            <a:spLocks noGrp="1"/>
          </p:cNvSpPr>
          <p:nvPr>
            <p:ph type="title"/>
          </p:nvPr>
        </p:nvSpPr>
        <p:spPr>
          <a:xfrm>
            <a:off x="170121" y="594359"/>
            <a:ext cx="3876946" cy="1117483"/>
          </a:xfrm>
        </p:spPr>
        <p:txBody>
          <a:bodyPr>
            <a:normAutofit/>
          </a:bodyPr>
          <a:lstStyle/>
          <a:p>
            <a:r>
              <a:rPr lang="sk-SK" dirty="0"/>
              <a:t>ŽELEZNICA V MESTE</a:t>
            </a:r>
          </a:p>
        </p:txBody>
      </p:sp>
      <p:sp>
        <p:nvSpPr>
          <p:cNvPr id="4" name="Zástupný text 3">
            <a:extLst>
              <a:ext uri="{FF2B5EF4-FFF2-40B4-BE49-F238E27FC236}">
                <a16:creationId xmlns:a16="http://schemas.microsoft.com/office/drawing/2014/main" id="{85F96083-2C9B-D0C9-2AF1-7AC7154EFB79}"/>
              </a:ext>
            </a:extLst>
          </p:cNvPr>
          <p:cNvSpPr>
            <a:spLocks noGrp="1"/>
          </p:cNvSpPr>
          <p:nvPr>
            <p:ph type="body" sz="half" idx="2"/>
          </p:nvPr>
        </p:nvSpPr>
        <p:spPr>
          <a:xfrm>
            <a:off x="170121" y="3241963"/>
            <a:ext cx="3806456" cy="3021677"/>
          </a:xfrm>
        </p:spPr>
        <p:txBody>
          <a:bodyPr>
            <a:normAutofit/>
          </a:bodyPr>
          <a:lstStyle/>
          <a:p>
            <a:r>
              <a:rPr lang="sk-SK" sz="2400" dirty="0"/>
              <a:t>Spolu s mestskou koľajovou dopravou na Slovensku, </a:t>
            </a:r>
            <a:r>
              <a:rPr lang="en-US" sz="2400" dirty="0" err="1"/>
              <a:t>sa</a:t>
            </a:r>
            <a:r>
              <a:rPr lang="en-US" sz="2400" dirty="0"/>
              <a:t> </a:t>
            </a:r>
            <a:r>
              <a:rPr lang="sk-SK" sz="2400" dirty="0"/>
              <a:t>v okolí Bratislavy postupne rozrastali železničné trate, ktoré boli vedené základnými smermi spolu so železničnými stanicami a zastávkami.</a:t>
            </a:r>
            <a:endParaRPr lang="sk-SK" sz="2400" b="1" dirty="0"/>
          </a:p>
          <a:p>
            <a:endParaRPr lang="sk-SK" dirty="0"/>
          </a:p>
        </p:txBody>
      </p:sp>
      <p:pic>
        <p:nvPicPr>
          <p:cNvPr id="6" name="Obrázok 5"/>
          <p:cNvPicPr/>
          <p:nvPr/>
        </p:nvPicPr>
        <p:blipFill>
          <a:blip r:embed="rId2" cstate="print">
            <a:extLst>
              <a:ext uri="{28A0092B-C50C-407E-A947-70E740481C1C}">
                <a14:useLocalDpi xmlns:a14="http://schemas.microsoft.com/office/drawing/2010/main" val="0"/>
              </a:ext>
            </a:extLst>
          </a:blip>
          <a:stretch>
            <a:fillRect/>
          </a:stretch>
        </p:blipFill>
        <p:spPr>
          <a:xfrm>
            <a:off x="4351868" y="152400"/>
            <a:ext cx="7586132" cy="6553200"/>
          </a:xfrm>
          <a:prstGeom prst="rect">
            <a:avLst/>
          </a:prstGeom>
        </p:spPr>
      </p:pic>
    </p:spTree>
    <p:extLst>
      <p:ext uri="{BB962C8B-B14F-4D97-AF65-F5344CB8AC3E}">
        <p14:creationId xmlns:p14="http://schemas.microsoft.com/office/powerpoint/2010/main" val="99527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24D34E-7237-2C66-3E12-C4852AD5A8EA}"/>
              </a:ext>
            </a:extLst>
          </p:cNvPr>
          <p:cNvSpPr>
            <a:spLocks noGrp="1"/>
          </p:cNvSpPr>
          <p:nvPr>
            <p:ph type="title"/>
          </p:nvPr>
        </p:nvSpPr>
        <p:spPr>
          <a:xfrm>
            <a:off x="1097280" y="286604"/>
            <a:ext cx="10058400" cy="966464"/>
          </a:xfrm>
        </p:spPr>
        <p:txBody>
          <a:bodyPr/>
          <a:lstStyle/>
          <a:p>
            <a:r>
              <a:rPr lang="sk-SK" b="1" dirty="0">
                <a:latin typeface="Arial" panose="020B0604020202020204" pitchFamily="34" charset="0"/>
                <a:cs typeface="Arial" panose="020B0604020202020204" pitchFamily="34" charset="0"/>
              </a:rPr>
              <a:t>Železnica v meste</a:t>
            </a:r>
          </a:p>
        </p:txBody>
      </p:sp>
      <p:sp>
        <p:nvSpPr>
          <p:cNvPr id="3" name="Zástupný objekt pre obsah 2">
            <a:extLst>
              <a:ext uri="{FF2B5EF4-FFF2-40B4-BE49-F238E27FC236}">
                <a16:creationId xmlns:a16="http://schemas.microsoft.com/office/drawing/2014/main" id="{D67AC2B7-2E52-BAD0-AC5D-18495ECC4E43}"/>
              </a:ext>
            </a:extLst>
          </p:cNvPr>
          <p:cNvSpPr>
            <a:spLocks noGrp="1"/>
          </p:cNvSpPr>
          <p:nvPr>
            <p:ph idx="1"/>
          </p:nvPr>
        </p:nvSpPr>
        <p:spPr>
          <a:xfrm>
            <a:off x="270933" y="1845734"/>
            <a:ext cx="11751734" cy="4340754"/>
          </a:xfrm>
        </p:spPr>
        <p:txBody>
          <a:bodyPr>
            <a:normAutofit fontScale="77500" lnSpcReduction="20000"/>
          </a:bodyPr>
          <a:lstStyle/>
          <a:p>
            <a:pPr algn="just"/>
            <a:r>
              <a:rPr lang="sk-SK" sz="3600" b="1" dirty="0">
                <a:latin typeface="Arial Narrow" panose="020B0606020202030204" pitchFamily="34" charset="0"/>
                <a:cs typeface="Arial" panose="020B0604020202020204" pitchFamily="34" charset="0"/>
              </a:rPr>
              <a:t>Postupne ako sa mesto rozrastalo, tak v jeho intraviláne boli zastávky a stanice, ktoré v minulosti ešte nezabezpečovali MHD (neexistovala integrovaná doprava), ale cestujúci mohli okrem Hlavnej stanice využívať aj sieť jestvujúcich zastávok. Základné smery sú dnes elektrifikované a doplnené ďalšími železničnými traťami</a:t>
            </a:r>
            <a:r>
              <a:rPr lang="en-US" sz="3600" b="1" dirty="0">
                <a:latin typeface="Arial Narrow" panose="020B0606020202030204" pitchFamily="34" charset="0"/>
                <a:cs typeface="Arial" panose="020B0604020202020204" pitchFamily="34" charset="0"/>
              </a:rPr>
              <a:t>.</a:t>
            </a:r>
            <a:endParaRPr lang="sk-SK" sz="3600" b="1" dirty="0">
              <a:latin typeface="Arial Narrow" panose="020B0606020202030204" pitchFamily="34" charset="0"/>
              <a:cs typeface="Arial" panose="020B0604020202020204" pitchFamily="34" charset="0"/>
            </a:endParaRPr>
          </a:p>
          <a:p>
            <a:r>
              <a:rPr lang="sk-SK" sz="3600" b="1" dirty="0">
                <a:latin typeface="Arial Narrow" panose="020B0606020202030204" pitchFamily="34" charset="0"/>
                <a:cs typeface="Arial" panose="020B0604020202020204" pitchFamily="34" charset="0"/>
              </a:rPr>
              <a:t>Na mapke je sieť tratí v Bratislave, na ktorých sú žiaľ už dnes dve zrušené železničné trate: </a:t>
            </a:r>
          </a:p>
          <a:p>
            <a:pPr lvl="0"/>
            <a:r>
              <a:rPr lang="sk-SK" sz="3600" b="1" i="1" dirty="0">
                <a:latin typeface="Arial Narrow" panose="020B0606020202030204" pitchFamily="34" charset="0"/>
                <a:cs typeface="Arial" panose="020B0604020202020204" pitchFamily="34" charset="0"/>
              </a:rPr>
              <a:t>- Predmestie - Slovany - Filiálka - Nivy - Petržalka</a:t>
            </a:r>
            <a:r>
              <a:rPr lang="sk-SK" sz="3600" b="1" dirty="0">
                <a:latin typeface="Arial Narrow" panose="020B0606020202030204" pitchFamily="34" charset="0"/>
                <a:cs typeface="Arial" panose="020B0604020202020204" pitchFamily="34" charset="0"/>
              </a:rPr>
              <a:t> </a:t>
            </a:r>
          </a:p>
          <a:p>
            <a:pPr lvl="0"/>
            <a:r>
              <a:rPr lang="sk-SK" sz="3600" b="1" i="1" dirty="0">
                <a:latin typeface="Arial Narrow" panose="020B0606020202030204" pitchFamily="34" charset="0"/>
                <a:cs typeface="Arial" panose="020B0604020202020204" pitchFamily="34" charset="0"/>
              </a:rPr>
              <a:t>- Petržalka - </a:t>
            </a:r>
            <a:r>
              <a:rPr lang="sk-SK" sz="3600" b="1" i="1" dirty="0" err="1">
                <a:latin typeface="Arial Narrow" panose="020B0606020202030204" pitchFamily="34" charset="0"/>
                <a:cs typeface="Arial" panose="020B0604020202020204" pitchFamily="34" charset="0"/>
              </a:rPr>
              <a:t>Berg</a:t>
            </a:r>
            <a:r>
              <a:rPr lang="sk-SK" sz="3600" b="1" i="1" dirty="0">
                <a:latin typeface="Arial Narrow" panose="020B0606020202030204" pitchFamily="34" charset="0"/>
                <a:cs typeface="Arial" panose="020B0604020202020204" pitchFamily="34" charset="0"/>
              </a:rPr>
              <a:t> - </a:t>
            </a:r>
            <a:r>
              <a:rPr lang="sk-SK" sz="3600" b="1" i="1" dirty="0" err="1">
                <a:latin typeface="Arial Narrow" panose="020B0606020202030204" pitchFamily="34" charset="0"/>
                <a:cs typeface="Arial" panose="020B0604020202020204" pitchFamily="34" charset="0"/>
              </a:rPr>
              <a:t>Wolfstahl</a:t>
            </a:r>
            <a:r>
              <a:rPr lang="sk-SK" sz="3600" b="1" i="1" dirty="0">
                <a:latin typeface="Arial Narrow" panose="020B0606020202030204" pitchFamily="34" charset="0"/>
                <a:cs typeface="Arial" panose="020B0604020202020204" pitchFamily="34" charset="0"/>
              </a:rPr>
              <a:t> (vrátane celého úseku v Bratislave)</a:t>
            </a:r>
            <a:endParaRPr lang="sk-SK" sz="3600" b="1" dirty="0">
              <a:latin typeface="Arial Narrow" panose="020B0606020202030204" pitchFamily="34" charset="0"/>
              <a:cs typeface="Arial" panose="020B0604020202020204" pitchFamily="34" charset="0"/>
            </a:endParaRPr>
          </a:p>
          <a:p>
            <a:r>
              <a:rPr lang="sk-SK" sz="3600" b="1" dirty="0">
                <a:latin typeface="Arial Narrow" panose="020B0606020202030204" pitchFamily="34" charset="0"/>
                <a:cs typeface="Arial" panose="020B0604020202020204" pitchFamily="34" charset="0"/>
              </a:rPr>
              <a:t>Trať do Petržalky je nahradená traťou Nové mesto - UNS - Petržalka a spojenie z Bratislavy do </a:t>
            </a:r>
            <a:r>
              <a:rPr lang="sk-SK" sz="3600" b="1" dirty="0" err="1">
                <a:latin typeface="Arial Narrow" panose="020B0606020202030204" pitchFamily="34" charset="0"/>
                <a:cs typeface="Arial" panose="020B0604020202020204" pitchFamily="34" charset="0"/>
              </a:rPr>
              <a:t>Wolfstahlu</a:t>
            </a:r>
            <a:r>
              <a:rPr lang="sk-SK" sz="3600" b="1" dirty="0">
                <a:latin typeface="Arial Narrow" panose="020B0606020202030204" pitchFamily="34" charset="0"/>
                <a:cs typeface="Arial" panose="020B0604020202020204" pitchFamily="34" charset="0"/>
              </a:rPr>
              <a:t> je zabezpečované autobusovou dopravou.</a:t>
            </a:r>
          </a:p>
          <a:p>
            <a:pPr algn="just"/>
            <a:endParaRPr lang="sk-SK" sz="3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136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E184F8-266B-2A0C-A50A-0624CCE2784A}"/>
              </a:ext>
            </a:extLst>
          </p:cNvPr>
          <p:cNvSpPr>
            <a:spLocks noGrp="1"/>
          </p:cNvSpPr>
          <p:nvPr>
            <p:ph type="title"/>
          </p:nvPr>
        </p:nvSpPr>
        <p:spPr>
          <a:xfrm>
            <a:off x="491067" y="439003"/>
            <a:ext cx="11345333" cy="780198"/>
          </a:xfrm>
        </p:spPr>
        <p:txBody>
          <a:bodyPr>
            <a:normAutofit/>
          </a:bodyPr>
          <a:lstStyle/>
          <a:p>
            <a:r>
              <a:rPr lang="sk-SK" b="1" i="1" dirty="0"/>
              <a:t>Železničná stanica Filiálka v minulosti a dnes</a:t>
            </a:r>
            <a:endParaRPr lang="sk-SK" b="1" dirty="0">
              <a:latin typeface="Arial" panose="020B0604020202020204" pitchFamily="34" charset="0"/>
              <a:cs typeface="Arial" panose="020B0604020202020204" pitchFamily="34" charset="0"/>
            </a:endParaRPr>
          </a:p>
        </p:txBody>
      </p:sp>
      <p:pic>
        <p:nvPicPr>
          <p:cNvPr id="11" name="Zástupný symbol obsahu 10"/>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082801" y="2014739"/>
            <a:ext cx="3722644" cy="3578928"/>
          </a:xfrm>
          <a:prstGeom prst="rect">
            <a:avLst/>
          </a:prstGeom>
          <a:noFill/>
          <a:ln>
            <a:noFill/>
          </a:ln>
        </p:spPr>
      </p:pic>
      <p:pic>
        <p:nvPicPr>
          <p:cNvPr id="12" name="Obrázok 1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403153" y="2056952"/>
            <a:ext cx="3646334" cy="3528695"/>
          </a:xfrm>
          <a:prstGeom prst="rect">
            <a:avLst/>
          </a:prstGeom>
          <a:noFill/>
          <a:ln>
            <a:noFill/>
          </a:ln>
        </p:spPr>
      </p:pic>
    </p:spTree>
    <p:extLst>
      <p:ext uri="{BB962C8B-B14F-4D97-AF65-F5344CB8AC3E}">
        <p14:creationId xmlns:p14="http://schemas.microsoft.com/office/powerpoint/2010/main" val="222779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1400" y="489804"/>
            <a:ext cx="10058400" cy="949530"/>
          </a:xfrm>
        </p:spPr>
        <p:txBody>
          <a:bodyPr/>
          <a:lstStyle/>
          <a:p>
            <a:r>
              <a:rPr lang="sk-SK" b="1" dirty="0">
                <a:latin typeface="Arial" panose="020B0604020202020204" pitchFamily="34" charset="0"/>
                <a:cs typeface="Arial" panose="020B0604020202020204" pitchFamily="34" charset="0"/>
              </a:rPr>
              <a:t>Súčasná železničná sieť</a:t>
            </a:r>
          </a:p>
        </p:txBody>
      </p:sp>
      <p:sp>
        <p:nvSpPr>
          <p:cNvPr id="3" name="Obdĺžnik 2"/>
          <p:cNvSpPr/>
          <p:nvPr/>
        </p:nvSpPr>
        <p:spPr>
          <a:xfrm>
            <a:off x="254000" y="1890679"/>
            <a:ext cx="11633200" cy="4247317"/>
          </a:xfrm>
          <a:prstGeom prst="rect">
            <a:avLst/>
          </a:prstGeom>
        </p:spPr>
        <p:txBody>
          <a:bodyPr wrap="square">
            <a:spAutoFit/>
          </a:bodyPr>
          <a:lstStyle/>
          <a:p>
            <a:r>
              <a:rPr lang="sk-SK" dirty="0">
                <a:latin typeface="Arial" panose="020B0604020202020204" pitchFamily="34" charset="0"/>
                <a:cs typeface="Arial" panose="020B0604020202020204" pitchFamily="34" charset="0"/>
              </a:rPr>
              <a:t>Železničné trate Bratislavského uzla sa podľa významu rozdeľujú na trate nadregionálneho významu a na nadväzujúcu sieť doplnkových tratí. </a:t>
            </a:r>
            <a:endParaRPr lang="sk-SK" b="1" dirty="0">
              <a:latin typeface="Arial" panose="020B0604020202020204" pitchFamily="34" charset="0"/>
              <a:cs typeface="Arial" panose="020B0604020202020204" pitchFamily="34" charset="0"/>
            </a:endParaRPr>
          </a:p>
          <a:p>
            <a:r>
              <a:rPr lang="sk-SK" b="1" i="1" dirty="0">
                <a:latin typeface="Arial" panose="020B0604020202020204" pitchFamily="34" charset="0"/>
                <a:cs typeface="Arial" panose="020B0604020202020204" pitchFamily="34" charset="0"/>
              </a:rPr>
              <a:t>Nadregionálne trate</a:t>
            </a:r>
            <a:r>
              <a:rPr lang="sk-SK" dirty="0">
                <a:latin typeface="Arial" panose="020B0604020202020204" pitchFamily="34" charset="0"/>
                <a:cs typeface="Arial" panose="020B0604020202020204" pitchFamily="34" charset="0"/>
              </a:rPr>
              <a:t>:</a:t>
            </a:r>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trať č. 110: Bratislava - Kúty - Břeclav (ČD),</a:t>
            </a:r>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trať č. 120: Bratislava - Trnava - Žilina - (Košice),</a:t>
            </a:r>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trať č. 130: Bratislava - Štúrovo - </a:t>
            </a:r>
            <a:r>
              <a:rPr lang="sk-SK" dirty="0" err="1">
                <a:latin typeface="Arial" panose="020B0604020202020204" pitchFamily="34" charset="0"/>
                <a:cs typeface="Arial" panose="020B0604020202020204" pitchFamily="34" charset="0"/>
              </a:rPr>
              <a:t>Szob</a:t>
            </a:r>
            <a:r>
              <a:rPr lang="sk-SK" dirty="0">
                <a:latin typeface="Arial" panose="020B0604020202020204" pitchFamily="34" charset="0"/>
                <a:cs typeface="Arial" panose="020B0604020202020204" pitchFamily="34" charset="0"/>
              </a:rPr>
              <a:t> (MAV).</a:t>
            </a:r>
            <a:endParaRPr lang="sk-SK" b="1" dirty="0">
              <a:latin typeface="Arial" panose="020B0604020202020204" pitchFamily="34" charset="0"/>
              <a:cs typeface="Arial" panose="020B0604020202020204" pitchFamily="34" charset="0"/>
            </a:endParaRPr>
          </a:p>
          <a:p>
            <a:r>
              <a:rPr lang="sk-SK" b="1" i="1" dirty="0">
                <a:latin typeface="Arial" panose="020B0604020202020204" pitchFamily="34" charset="0"/>
                <a:cs typeface="Arial" panose="020B0604020202020204" pitchFamily="34" charset="0"/>
              </a:rPr>
              <a:t>Doplnkové trate ŽSR aj vo väzbe na Rakúsko (OBB) a Maďarsko (MAV)</a:t>
            </a:r>
            <a:r>
              <a:rPr lang="sk-SK" dirty="0">
                <a:latin typeface="Arial" panose="020B0604020202020204" pitchFamily="34" charset="0"/>
                <a:cs typeface="Arial" panose="020B0604020202020204" pitchFamily="34" charset="0"/>
              </a:rPr>
              <a:t>:</a:t>
            </a:r>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trať č. 100: Bratislava - </a:t>
            </a:r>
            <a:r>
              <a:rPr lang="sk-SK" dirty="0" err="1">
                <a:latin typeface="Arial" panose="020B0604020202020204" pitchFamily="34" charset="0"/>
                <a:cs typeface="Arial" panose="020B0604020202020204" pitchFamily="34" charset="0"/>
              </a:rPr>
              <a:t>Marchegg</a:t>
            </a:r>
            <a:r>
              <a:rPr lang="sk-SK" dirty="0">
                <a:latin typeface="Arial" panose="020B0604020202020204" pitchFamily="34" charset="0"/>
                <a:cs typeface="Arial" panose="020B0604020202020204" pitchFamily="34" charset="0"/>
              </a:rPr>
              <a:t> - (</a:t>
            </a:r>
            <a:r>
              <a:rPr lang="sk-SK" dirty="0" err="1">
                <a:latin typeface="Arial" panose="020B0604020202020204" pitchFamily="34" charset="0"/>
                <a:cs typeface="Arial" panose="020B0604020202020204" pitchFamily="34" charset="0"/>
              </a:rPr>
              <a:t>Ganserndorf</a:t>
            </a:r>
            <a:r>
              <a:rPr lang="sk-SK" dirty="0">
                <a:latin typeface="Arial" panose="020B0604020202020204" pitchFamily="34" charset="0"/>
                <a:cs typeface="Arial" panose="020B0604020202020204" pitchFamily="34" charset="0"/>
              </a:rPr>
              <a:t>) - </a:t>
            </a:r>
            <a:r>
              <a:rPr lang="sk-SK" dirty="0" err="1">
                <a:latin typeface="Arial" panose="020B0604020202020204" pitchFamily="34" charset="0"/>
                <a:cs typeface="Arial" panose="020B0604020202020204" pitchFamily="34" charset="0"/>
              </a:rPr>
              <a:t>Wien</a:t>
            </a:r>
            <a:r>
              <a:rPr lang="sk-SK" dirty="0">
                <a:latin typeface="Arial" panose="020B0604020202020204" pitchFamily="34" charset="0"/>
                <a:cs typeface="Arial" panose="020B0604020202020204" pitchFamily="34" charset="0"/>
              </a:rPr>
              <a:t> (OBB) (odbočenie jednokoľajnou traťou do Rakúska mostom cez Moravu, ktorá sa bude v súčasnej dobe rekonštruovať a elektrifikovať),</a:t>
            </a:r>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trať č. 101: Bratislava (Petržalka) - </a:t>
            </a:r>
            <a:r>
              <a:rPr lang="sk-SK" dirty="0" err="1">
                <a:latin typeface="Arial" panose="020B0604020202020204" pitchFamily="34" charset="0"/>
                <a:cs typeface="Arial" panose="020B0604020202020204" pitchFamily="34" charset="0"/>
              </a:rPr>
              <a:t>Kittsee</a:t>
            </a:r>
            <a:r>
              <a:rPr lang="sk-SK" dirty="0">
                <a:latin typeface="Arial" panose="020B0604020202020204" pitchFamily="34" charset="0"/>
                <a:cs typeface="Arial" panose="020B0604020202020204" pitchFamily="34" charset="0"/>
              </a:rPr>
              <a:t> - </a:t>
            </a:r>
            <a:r>
              <a:rPr lang="sk-SK" dirty="0" err="1">
                <a:latin typeface="Arial" panose="020B0604020202020204" pitchFamily="34" charset="0"/>
                <a:cs typeface="Arial" panose="020B0604020202020204" pitchFamily="34" charset="0"/>
              </a:rPr>
              <a:t>Wien</a:t>
            </a:r>
            <a:r>
              <a:rPr lang="sk-SK" dirty="0">
                <a:latin typeface="Arial" panose="020B0604020202020204" pitchFamily="34" charset="0"/>
                <a:cs typeface="Arial" panose="020B0604020202020204" pitchFamily="34" charset="0"/>
              </a:rPr>
              <a:t> (OBB),</a:t>
            </a:r>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trať č. 131: Bratislava - Dunajská Streda - Komárno (jednokoľajná neelektrifikovaná trať)</a:t>
            </a:r>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trať č. 132: Bratislava (Petržalka) - Rusovce - </a:t>
            </a:r>
            <a:r>
              <a:rPr lang="sk-SK" dirty="0" err="1">
                <a:latin typeface="Arial" panose="020B0604020202020204" pitchFamily="34" charset="0"/>
                <a:cs typeface="Arial" panose="020B0604020202020204" pitchFamily="34" charset="0"/>
              </a:rPr>
              <a:t>Rajka</a:t>
            </a:r>
            <a:r>
              <a:rPr lang="sk-SK" dirty="0">
                <a:latin typeface="Arial" panose="020B0604020202020204" pitchFamily="34" charset="0"/>
                <a:cs typeface="Arial" panose="020B0604020202020204" pitchFamily="34" charset="0"/>
              </a:rPr>
              <a:t> (MAV) </a:t>
            </a:r>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trať č. 113: Zohor - Záhorská Ves,</a:t>
            </a:r>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trať č. 112: Zohor - Plavecky Mikuláš (osobná doprava zastavená),</a:t>
            </a:r>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Devínske jazero - Stupava (prevádzka na trati zastavená a trať je zrušená).</a:t>
            </a:r>
            <a:endParaRPr lang="sk-SK"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648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4974" y="152403"/>
            <a:ext cx="7706890" cy="6536267"/>
          </a:xfrm>
          <a:prstGeom prst="rect">
            <a:avLst/>
          </a:prstGeom>
          <a:noFill/>
          <a:ln>
            <a:noFill/>
          </a:ln>
        </p:spPr>
      </p:pic>
      <p:sp>
        <p:nvSpPr>
          <p:cNvPr id="3" name="Zástupný symbol textu 2"/>
          <p:cNvSpPr>
            <a:spLocks noGrp="1"/>
          </p:cNvSpPr>
          <p:nvPr>
            <p:ph type="body" sz="half" idx="2"/>
          </p:nvPr>
        </p:nvSpPr>
        <p:spPr>
          <a:xfrm>
            <a:off x="11315" y="1692307"/>
            <a:ext cx="4030133" cy="4996363"/>
          </a:xfrm>
        </p:spPr>
        <p:txBody>
          <a:bodyPr>
            <a:normAutofit/>
          </a:bodyPr>
          <a:lstStyle/>
          <a:p>
            <a:r>
              <a:rPr lang="sk-SK" sz="2000" dirty="0">
                <a:latin typeface="Arial Narrow" panose="020B0606020202030204" pitchFamily="34" charset="0"/>
                <a:cs typeface="Arial" panose="020B0604020202020204" pitchFamily="34" charset="0"/>
              </a:rPr>
              <a:t>Stanice: 	</a:t>
            </a:r>
          </a:p>
          <a:p>
            <a:pPr>
              <a:spcBef>
                <a:spcPts val="0"/>
              </a:spcBef>
            </a:pPr>
            <a:r>
              <a:rPr lang="sk-SK" sz="2000" dirty="0">
                <a:latin typeface="Arial Narrow" panose="020B0606020202030204" pitchFamily="34" charset="0"/>
                <a:cs typeface="Arial" panose="020B0604020202020204" pitchFamily="34" charset="0"/>
              </a:rPr>
              <a:t>Devínska Nová Ves, Hlavná stanica, Nové Mesto, Petržalka, Rača, Vajnory, Podunajské Biskupice</a:t>
            </a:r>
            <a:endParaRPr lang="sk-SK" sz="2000" b="1" dirty="0">
              <a:latin typeface="Arial Narrow" panose="020B0606020202030204" pitchFamily="34" charset="0"/>
              <a:cs typeface="Arial" panose="020B0604020202020204" pitchFamily="34" charset="0"/>
            </a:endParaRPr>
          </a:p>
          <a:p>
            <a:r>
              <a:rPr lang="sk-SK" sz="2000" dirty="0">
                <a:latin typeface="Arial Narrow" panose="020B0606020202030204" pitchFamily="34" charset="0"/>
                <a:cs typeface="Arial" panose="020B0604020202020204" pitchFamily="34" charset="0"/>
              </a:rPr>
              <a:t>Zastávky: 	</a:t>
            </a:r>
          </a:p>
          <a:p>
            <a:pPr>
              <a:spcBef>
                <a:spcPts val="0"/>
              </a:spcBef>
            </a:pPr>
            <a:r>
              <a:rPr lang="sk-SK" sz="2000" dirty="0">
                <a:latin typeface="Arial Narrow" panose="020B0606020202030204" pitchFamily="34" charset="0"/>
                <a:cs typeface="Arial" panose="020B0604020202020204" pitchFamily="34" charset="0"/>
              </a:rPr>
              <a:t>Lamač, Železná studienka, Vinohrady, Predmestie, UNS, Východné 1 a Východné 2 </a:t>
            </a:r>
            <a:endParaRPr lang="sk-SK" sz="2000" b="1" dirty="0">
              <a:latin typeface="Arial Narrow" panose="020B0606020202030204" pitchFamily="34" charset="0"/>
              <a:cs typeface="Arial" panose="020B0604020202020204" pitchFamily="34" charset="0"/>
            </a:endParaRPr>
          </a:p>
          <a:p>
            <a:r>
              <a:rPr lang="sk-SK" sz="2000" dirty="0">
                <a:latin typeface="Arial Narrow" panose="020B0606020202030204" pitchFamily="34" charset="0"/>
                <a:cs typeface="Arial" panose="020B0604020202020204" pitchFamily="34" charset="0"/>
              </a:rPr>
              <a:t>Odbočky:	</a:t>
            </a:r>
          </a:p>
          <a:p>
            <a:pPr>
              <a:spcBef>
                <a:spcPts val="0"/>
              </a:spcBef>
            </a:pPr>
            <a:r>
              <a:rPr lang="sk-SK" sz="2000" dirty="0">
                <a:latin typeface="Arial Narrow" panose="020B0606020202030204" pitchFamily="34" charset="0"/>
                <a:cs typeface="Arial" panose="020B0604020202020204" pitchFamily="34" charset="0"/>
              </a:rPr>
              <a:t>Močiar a Vinohrady</a:t>
            </a:r>
            <a:endParaRPr lang="sk-SK" sz="2000" b="1" dirty="0">
              <a:latin typeface="Arial Narrow" panose="020B0606020202030204" pitchFamily="34" charset="0"/>
              <a:cs typeface="Arial" panose="020B0604020202020204" pitchFamily="34" charset="0"/>
            </a:endParaRPr>
          </a:p>
          <a:p>
            <a:r>
              <a:rPr lang="sk-SK" sz="2000" dirty="0">
                <a:latin typeface="Arial Narrow" panose="020B0606020202030204" pitchFamily="34" charset="0"/>
                <a:cs typeface="Arial" panose="020B0604020202020204" pitchFamily="34" charset="0"/>
              </a:rPr>
              <a:t>Rušňové depá: 	</a:t>
            </a:r>
          </a:p>
          <a:p>
            <a:pPr>
              <a:spcBef>
                <a:spcPts val="0"/>
              </a:spcBef>
            </a:pPr>
            <a:r>
              <a:rPr lang="sk-SK" sz="2000" dirty="0">
                <a:latin typeface="Arial Narrow" panose="020B0606020202030204" pitchFamily="34" charset="0"/>
                <a:cs typeface="Arial" panose="020B0604020202020204" pitchFamily="34" charset="0"/>
              </a:rPr>
              <a:t>Východné (nové a staré) a Hlavné, umiestnené cca 800 metrov za Hlavnou stanicou.</a:t>
            </a:r>
          </a:p>
        </p:txBody>
      </p:sp>
      <p:sp>
        <p:nvSpPr>
          <p:cNvPr id="5" name="Obdĺžnik 4"/>
          <p:cNvSpPr/>
          <p:nvPr/>
        </p:nvSpPr>
        <p:spPr>
          <a:xfrm>
            <a:off x="479833" y="213270"/>
            <a:ext cx="3093099" cy="954107"/>
          </a:xfrm>
          <a:prstGeom prst="rect">
            <a:avLst/>
          </a:prstGeom>
        </p:spPr>
        <p:txBody>
          <a:bodyPr wrap="square">
            <a:spAutoFit/>
          </a:bodyPr>
          <a:lstStyle/>
          <a:p>
            <a:pPr algn="ctr"/>
            <a:r>
              <a:rPr lang="sk-SK" sz="2800" b="1" dirty="0">
                <a:solidFill>
                  <a:schemeClr val="bg1"/>
                </a:solidFill>
                <a:latin typeface="Arial" panose="020B0604020202020204" pitchFamily="34" charset="0"/>
                <a:cs typeface="Arial" panose="020B0604020202020204" pitchFamily="34" charset="0"/>
              </a:rPr>
              <a:t>Železničný uzol Bratislava:</a:t>
            </a:r>
          </a:p>
        </p:txBody>
      </p:sp>
    </p:spTree>
    <p:extLst>
      <p:ext uri="{BB962C8B-B14F-4D97-AF65-F5344CB8AC3E}">
        <p14:creationId xmlns:p14="http://schemas.microsoft.com/office/powerpoint/2010/main" val="161198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obsahu 2"/>
          <p:cNvSpPr txBox="1">
            <a:spLocks/>
          </p:cNvSpPr>
          <p:nvPr/>
        </p:nvSpPr>
        <p:spPr>
          <a:xfrm>
            <a:off x="179511" y="718457"/>
            <a:ext cx="11805659" cy="533944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Calibri" panose="020F0502020204030204" pitchFamily="34" charset="0"/>
              <a:buNone/>
            </a:pPr>
            <a:r>
              <a:rPr lang="sk-SK" sz="2800" b="1" i="1" dirty="0">
                <a:solidFill>
                  <a:schemeClr val="tx1"/>
                </a:solidFill>
                <a:latin typeface="Arial Narrow" panose="020B0606020202030204" pitchFamily="34" charset="0"/>
                <a:cs typeface="Arial" panose="020B0604020202020204" pitchFamily="34" charset="0"/>
              </a:rPr>
              <a:t>Vo väčšine európskych miest patrí železničná doprava v intraviláne mesta k neoddeliteľnému systému dopravy a tým dopĺňa ostatné systémy mestskej hromadnej dopravy. Žiaľ, v Bratislave</a:t>
            </a:r>
            <a:r>
              <a:rPr lang="en-US" sz="2800" b="1" i="1" dirty="0">
                <a:solidFill>
                  <a:schemeClr val="tx1"/>
                </a:solidFill>
                <a:latin typeface="Arial Narrow" panose="020B0606020202030204" pitchFamily="34" charset="0"/>
                <a:cs typeface="Arial" panose="020B0604020202020204" pitchFamily="34" charset="0"/>
              </a:rPr>
              <a:t> </a:t>
            </a:r>
            <a:r>
              <a:rPr lang="sk-SK" sz="2800" b="1" i="1" dirty="0">
                <a:solidFill>
                  <a:schemeClr val="tx1"/>
                </a:solidFill>
                <a:latin typeface="Arial Narrow" panose="020B0606020202030204" pitchFamily="34" charset="0"/>
                <a:cs typeface="Arial" panose="020B0604020202020204" pitchFamily="34" charset="0"/>
              </a:rPr>
              <a:t>sa pri rôznych víziách a štúdiách strategických dopravných stavieb ostalo iba na polceste, pričom sa pred ďalšími krokmi „podarilo“ bez náhrady zlikvidovať vtedy jestvujúce systémy a neskôr sa v „strategických projektoch“ nepokračovalo, ale vymýšľali sa ďalšie, a opäť bez realizácie.</a:t>
            </a:r>
          </a:p>
          <a:p>
            <a:pPr marL="0" indent="0" algn="just">
              <a:buFont typeface="Calibri" panose="020F0502020204030204" pitchFamily="34" charset="0"/>
              <a:buNone/>
            </a:pPr>
            <a:r>
              <a:rPr lang="sk-SK" sz="2800" b="1" i="1" dirty="0">
                <a:solidFill>
                  <a:schemeClr val="tx1"/>
                </a:solidFill>
                <a:latin typeface="Arial Narrow" panose="020B0606020202030204" pitchFamily="34" charset="0"/>
                <a:cs typeface="Arial" panose="020B0604020202020204" pitchFamily="34" charset="0"/>
              </a:rPr>
              <a:t>Dnes vstáva otázka, či je v Bratislave ešte možné buď pokračovať  z minulosti spracovanými návrhmi, alebo do budúcnosti pripraviť strategické dopravné riešenia, ktoré by sa dostali do realizácie. A v tomto systéme bude mať svoje nezastupiteľné miesto isté aj železničná doprava, kde by následne prímestské železničné spoje (S-bahn) vykonávali na území mesta aj mestskú hromadnú dopravu.</a:t>
            </a:r>
          </a:p>
          <a:p>
            <a:pPr marL="68580" indent="0" algn="just">
              <a:buFont typeface="Calibri" panose="020F0502020204030204" pitchFamily="34" charset="0"/>
              <a:buNone/>
            </a:pPr>
            <a:endParaRPr lang="sk-SK" sz="26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01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1400" y="489804"/>
            <a:ext cx="10058400" cy="949530"/>
          </a:xfrm>
        </p:spPr>
        <p:txBody>
          <a:bodyPr/>
          <a:lstStyle/>
          <a:p>
            <a:r>
              <a:rPr lang="sk-SK" b="1" dirty="0">
                <a:latin typeface="Arial" panose="020B0604020202020204" pitchFamily="34" charset="0"/>
                <a:cs typeface="Arial" panose="020B0604020202020204" pitchFamily="34" charset="0"/>
              </a:rPr>
              <a:t>Súčasná železničná sieť</a:t>
            </a:r>
          </a:p>
        </p:txBody>
      </p:sp>
      <p:sp>
        <p:nvSpPr>
          <p:cNvPr id="3" name="Obdĺžnik 2"/>
          <p:cNvSpPr/>
          <p:nvPr/>
        </p:nvSpPr>
        <p:spPr>
          <a:xfrm>
            <a:off x="193964" y="1779842"/>
            <a:ext cx="11720945" cy="2785378"/>
          </a:xfrm>
          <a:prstGeom prst="rect">
            <a:avLst/>
          </a:prstGeom>
        </p:spPr>
        <p:txBody>
          <a:bodyPr wrap="square">
            <a:spAutoFit/>
          </a:bodyPr>
          <a:lstStyle/>
          <a:p>
            <a:pPr algn="just">
              <a:spcBef>
                <a:spcPts val="600"/>
              </a:spcBef>
            </a:pPr>
            <a:r>
              <a:rPr lang="sk-SK" sz="2500" b="1" dirty="0">
                <a:effectLst/>
                <a:latin typeface="Arial Narrow" panose="020B0606020202030204" pitchFamily="34" charset="0"/>
                <a:ea typeface="Times New Roman" panose="02020603050405020304" pitchFamily="18" charset="0"/>
              </a:rPr>
              <a:t>V súvislosti s realizáciou IDS BK začali narastať aj požiadavky na železničnú dopravu v intraviláne mesta. Cestujúci videli, že na preťaženej komunikačnej sieti aj napriek „rôznym vylepšeniam“ dochádza čoraz viac k narastaniu cestových časov, kde videli u koľajovej dopravy možnosti rýchlejšieho a kvalitnejšieho cestovania. Pre lepšiu obslužnosť územia boli  </a:t>
            </a:r>
            <a:r>
              <a:rPr lang="en-US" sz="2500" b="1" dirty="0">
                <a:effectLst/>
                <a:latin typeface="Arial Narrow" panose="020B0606020202030204" pitchFamily="34" charset="0"/>
                <a:ea typeface="Times New Roman" panose="02020603050405020304" pitchFamily="18" charset="0"/>
              </a:rPr>
              <a:t>do </a:t>
            </a:r>
            <a:r>
              <a:rPr lang="sk-SK" sz="2500" b="1" dirty="0">
                <a:effectLst/>
                <a:latin typeface="Arial Narrow" panose="020B0606020202030204" pitchFamily="34" charset="0"/>
                <a:ea typeface="Times New Roman" panose="02020603050405020304" pitchFamily="18" charset="0"/>
              </a:rPr>
              <a:t>strategických materiálov </a:t>
            </a:r>
            <a:r>
              <a:rPr lang="sk-SK" sz="2500" b="1" i="1" dirty="0">
                <a:solidFill>
                  <a:srgbClr val="FF0000"/>
                </a:solidFill>
                <a:effectLst/>
                <a:latin typeface="Arial Narrow" panose="020B0606020202030204" pitchFamily="34" charset="0"/>
                <a:ea typeface="Times New Roman" panose="02020603050405020304" pitchFamily="18" charset="0"/>
              </a:rPr>
              <a:t>Koncepcia rozvoja mestskej hromadnej dopravy v Bratislave na roky 2013-2025</a:t>
            </a:r>
            <a:r>
              <a:rPr lang="sk-SK" sz="2500" b="1" dirty="0">
                <a:effectLst/>
                <a:latin typeface="Arial Narrow" panose="020B0606020202030204" pitchFamily="34" charset="0"/>
                <a:ea typeface="Times New Roman" panose="02020603050405020304" pitchFamily="18" charset="0"/>
              </a:rPr>
              <a:t> a </a:t>
            </a:r>
            <a:r>
              <a:rPr lang="sk-SK" sz="2500" b="1" i="1" dirty="0">
                <a:solidFill>
                  <a:srgbClr val="FF0000"/>
                </a:solidFill>
                <a:effectLst/>
                <a:latin typeface="Arial Narrow" panose="020B0606020202030204" pitchFamily="34" charset="0"/>
                <a:ea typeface="Times New Roman" panose="02020603050405020304" pitchFamily="18" charset="0"/>
              </a:rPr>
              <a:t>Územný generel dopravy</a:t>
            </a:r>
            <a:r>
              <a:rPr lang="sk-SK" sz="2500" b="1" dirty="0">
                <a:effectLst/>
                <a:latin typeface="Arial Narrow" panose="020B0606020202030204" pitchFamily="34" charset="0"/>
                <a:ea typeface="Times New Roman" panose="02020603050405020304" pitchFamily="18" charset="0"/>
              </a:rPr>
              <a:t> zakomponované a navrhnuté ďalšie železničné zastávky v blízkosti zastávok MHD</a:t>
            </a:r>
            <a:r>
              <a:rPr lang="en-US" sz="2500" b="1" dirty="0">
                <a:effectLst/>
                <a:latin typeface="Arial Narrow" panose="020B0606020202030204" pitchFamily="34" charset="0"/>
                <a:ea typeface="Times New Roman" panose="02020603050405020304" pitchFamily="18" charset="0"/>
              </a:rPr>
              <a:t>.</a:t>
            </a:r>
            <a:r>
              <a:rPr lang="sk-SK" sz="2500" b="1" dirty="0">
                <a:effectLst/>
                <a:latin typeface="Arial Narrow" panose="020B0606020202030204" pitchFamily="34" charset="0"/>
                <a:ea typeface="Times New Roman" panose="02020603050405020304" pitchFamily="18" charset="0"/>
              </a:rPr>
              <a:t> </a:t>
            </a:r>
            <a:endParaRPr lang="sk-SK" b="1" dirty="0">
              <a:latin typeface="Arial Narrow" panose="020B0606020202030204" pitchFamily="34" charset="0"/>
              <a:cs typeface="Arial" panose="020B0604020202020204" pitchFamily="34" charset="0"/>
            </a:endParaRPr>
          </a:p>
        </p:txBody>
      </p:sp>
      <p:sp>
        <p:nvSpPr>
          <p:cNvPr id="5" name="BlokTextu 4">
            <a:extLst>
              <a:ext uri="{FF2B5EF4-FFF2-40B4-BE49-F238E27FC236}">
                <a16:creationId xmlns:a16="http://schemas.microsoft.com/office/drawing/2014/main" id="{891ADD8A-EEF8-1874-8F5C-85B6244E63DC}"/>
              </a:ext>
            </a:extLst>
          </p:cNvPr>
          <p:cNvSpPr txBox="1"/>
          <p:nvPr/>
        </p:nvSpPr>
        <p:spPr>
          <a:xfrm>
            <a:off x="616527" y="4967283"/>
            <a:ext cx="10958945" cy="646331"/>
          </a:xfrm>
          <a:prstGeom prst="rect">
            <a:avLst/>
          </a:prstGeom>
          <a:noFill/>
        </p:spPr>
        <p:txBody>
          <a:bodyPr wrap="square">
            <a:spAutoFit/>
          </a:bodyPr>
          <a:lstStyle/>
          <a:p>
            <a:pPr algn="ctr">
              <a:spcBef>
                <a:spcPts val="600"/>
              </a:spcBef>
            </a:pPr>
            <a:r>
              <a:rPr lang="sk-SK" sz="3600" b="1" i="1" dirty="0">
                <a:solidFill>
                  <a:srgbClr val="FF0000"/>
                </a:solidFill>
                <a:effectLst/>
                <a:latin typeface="Arial Narrow" panose="020B0606020202030204" pitchFamily="34" charset="0"/>
                <a:ea typeface="Times New Roman" panose="02020603050405020304" pitchFamily="18" charset="0"/>
              </a:rPr>
              <a:t>Terminály integrovanej osobnej prepravy</a:t>
            </a:r>
            <a:endParaRPr lang="sk-SK" sz="3600" b="1" dirty="0">
              <a:solidFill>
                <a:srgbClr val="FF0000"/>
              </a:solidFill>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34032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A05195-06D0-38E7-EECE-31588538EEC3}"/>
              </a:ext>
            </a:extLst>
          </p:cNvPr>
          <p:cNvSpPr>
            <a:spLocks noGrp="1"/>
          </p:cNvSpPr>
          <p:nvPr>
            <p:ph type="title"/>
          </p:nvPr>
        </p:nvSpPr>
        <p:spPr>
          <a:xfrm>
            <a:off x="134876" y="331123"/>
            <a:ext cx="3876946" cy="1386841"/>
          </a:xfrm>
        </p:spPr>
        <p:txBody>
          <a:bodyPr>
            <a:normAutofit fontScale="90000"/>
          </a:bodyPr>
          <a:lstStyle/>
          <a:p>
            <a:r>
              <a:rPr lang="sk-SK" cap="all" dirty="0"/>
              <a:t>Terminály integrovanej osobnej prepravy</a:t>
            </a:r>
          </a:p>
        </p:txBody>
      </p:sp>
      <p:sp>
        <p:nvSpPr>
          <p:cNvPr id="4" name="Zástupný text 3">
            <a:extLst>
              <a:ext uri="{FF2B5EF4-FFF2-40B4-BE49-F238E27FC236}">
                <a16:creationId xmlns:a16="http://schemas.microsoft.com/office/drawing/2014/main" id="{85F96083-2C9B-D0C9-2AF1-7AC7154EFB79}"/>
              </a:ext>
            </a:extLst>
          </p:cNvPr>
          <p:cNvSpPr>
            <a:spLocks noGrp="1"/>
          </p:cNvSpPr>
          <p:nvPr>
            <p:ph type="body" sz="half" idx="2"/>
          </p:nvPr>
        </p:nvSpPr>
        <p:spPr>
          <a:xfrm>
            <a:off x="134876" y="3783902"/>
            <a:ext cx="3806456" cy="2712270"/>
          </a:xfrm>
        </p:spPr>
        <p:txBody>
          <a:bodyPr>
            <a:normAutofit fontScale="85000" lnSpcReduction="20000"/>
          </a:bodyPr>
          <a:lstStyle/>
          <a:p>
            <a:pPr algn="just">
              <a:spcBef>
                <a:spcPts val="600"/>
              </a:spcBef>
            </a:pPr>
            <a:r>
              <a:rPr lang="sk-SK" sz="2400" b="1" dirty="0">
                <a:latin typeface="Arial Narrow" panose="020B0606020202030204" pitchFamily="34" charset="0"/>
              </a:rPr>
              <a:t>V rámci štúdie z roku 2017 sa navrhovalo vybudovať TIOP-y na území Bratislavy. Malo ísť o nové železničné zastávky, ktoré by zatraktívnili železničnú dopravu v rámci IDS BK. Opodstatnenosť a udržateľnosť jednotlivých TIOP mala preukázať predmetná štúdia. Išlo o zastávky, ktoré boli obsahom Koncepcie rozvoja MHD v Bratislave a ktoré by následne mali realizovať Železnice Slovenskej republiky</a:t>
            </a:r>
          </a:p>
          <a:p>
            <a:endParaRPr lang="sk-SK" dirty="0"/>
          </a:p>
        </p:txBody>
      </p:sp>
      <p:pic>
        <p:nvPicPr>
          <p:cNvPr id="6" name="Obrázok 5"/>
          <p:cNvPicPr/>
          <p:nvPr/>
        </p:nvPicPr>
        <p:blipFill rotWithShape="1">
          <a:blip r:embed="rId2" cstate="print">
            <a:extLst>
              <a:ext uri="{28A0092B-C50C-407E-A947-70E740481C1C}">
                <a14:useLocalDpi xmlns:a14="http://schemas.microsoft.com/office/drawing/2010/main" val="0"/>
              </a:ext>
            </a:extLst>
          </a:blip>
          <a:srcRect l="11541" t="-1" r="482" b="9272"/>
          <a:stretch/>
        </p:blipFill>
        <p:spPr>
          <a:xfrm>
            <a:off x="4099012" y="0"/>
            <a:ext cx="8092988" cy="6858000"/>
          </a:xfrm>
          <a:prstGeom prst="rect">
            <a:avLst/>
          </a:prstGeom>
        </p:spPr>
      </p:pic>
    </p:spTree>
    <p:extLst>
      <p:ext uri="{BB962C8B-B14F-4D97-AF65-F5344CB8AC3E}">
        <p14:creationId xmlns:p14="http://schemas.microsoft.com/office/powerpoint/2010/main" val="400605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6527" y="642204"/>
            <a:ext cx="10958945" cy="754582"/>
          </a:xfrm>
        </p:spPr>
        <p:txBody>
          <a:bodyPr>
            <a:normAutofit fontScale="90000"/>
          </a:bodyPr>
          <a:lstStyle/>
          <a:p>
            <a:r>
              <a:rPr lang="sk-SK" b="1" dirty="0">
                <a:latin typeface="Arial" panose="020B0604020202020204" pitchFamily="34" charset="0"/>
                <a:cs typeface="Arial" panose="020B0604020202020204" pitchFamily="34" charset="0"/>
              </a:rPr>
              <a:t>Terminály integrovanej osobnej prepravy</a:t>
            </a:r>
          </a:p>
        </p:txBody>
      </p:sp>
      <p:sp>
        <p:nvSpPr>
          <p:cNvPr id="3" name="Obdĺžnik 2"/>
          <p:cNvSpPr/>
          <p:nvPr/>
        </p:nvSpPr>
        <p:spPr>
          <a:xfrm>
            <a:off x="110836" y="1912095"/>
            <a:ext cx="11720945" cy="4062651"/>
          </a:xfrm>
          <a:prstGeom prst="rect">
            <a:avLst/>
          </a:prstGeom>
        </p:spPr>
        <p:txBody>
          <a:bodyPr wrap="square">
            <a:spAutoFit/>
          </a:bodyPr>
          <a:lstStyle/>
          <a:p>
            <a:pPr marL="342900" marR="28575" lvl="0" indent="-342900" algn="just">
              <a:spcBef>
                <a:spcPts val="600"/>
              </a:spcBef>
              <a:spcAft>
                <a:spcPts val="600"/>
              </a:spcAft>
              <a:buFont typeface="Wingdings" panose="05000000000000000000" pitchFamily="2" charset="2"/>
              <a:buChar char=""/>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TIOP Patrónka</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prestupný uzol medzi železničnou, regionálnou a MHD so sociálnym zázemím,</a:t>
            </a:r>
          </a:p>
          <a:p>
            <a:pPr marL="342900" marR="28575" lvl="0" indent="-342900" algn="just">
              <a:spcBef>
                <a:spcPts val="600"/>
              </a:spcBef>
              <a:spcAft>
                <a:spcPts val="600"/>
              </a:spcAft>
              <a:buFont typeface="Wingdings" panose="05000000000000000000" pitchFamily="2" charset="2"/>
              <a:buChar char=""/>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TIOP Ružinov/Súhvezdná</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prestupný uzol medzi železničnou, električkovou a autobusovou dopravou, </a:t>
            </a:r>
            <a:r>
              <a:rPr lang="sk-SK" sz="2200" b="1" i="1" dirty="0">
                <a:effectLst/>
                <a:latin typeface="Arial Narrow" panose="020B0606020202030204" pitchFamily="34" charset="0"/>
                <a:ea typeface="Times New Roman" panose="02020603050405020304" pitchFamily="18" charset="0"/>
                <a:cs typeface="Times New Roman" panose="02020603050405020304" pitchFamily="18" charset="0"/>
              </a:rPr>
              <a:t>konečná električiek až po TIOP</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so sociálnym zázemím,</a:t>
            </a:r>
          </a:p>
          <a:p>
            <a:pPr marL="342900" marR="28575" lvl="0" indent="-342900" algn="just">
              <a:spcBef>
                <a:spcPts val="600"/>
              </a:spcBef>
              <a:spcAft>
                <a:spcPts val="600"/>
              </a:spcAft>
              <a:buFont typeface="Wingdings" panose="05000000000000000000" pitchFamily="2" charset="2"/>
              <a:buChar char=""/>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TIOP Mladá garda</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prestupný uzol medzi železničnou, regionálnou, električkovou a autobusovou dopravou,</a:t>
            </a:r>
          </a:p>
          <a:p>
            <a:pPr marL="342900" marR="28575" lvl="0" indent="-342900" algn="just">
              <a:spcBef>
                <a:spcPts val="600"/>
              </a:spcBef>
              <a:spcAft>
                <a:spcPts val="600"/>
              </a:spcAft>
              <a:buFont typeface="Wingdings" panose="05000000000000000000" pitchFamily="2" charset="2"/>
              <a:buChar char=""/>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TIOP Devínska Nová Ves</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prestupný uzol medzi železničnou a autobusovou dopravou,</a:t>
            </a:r>
          </a:p>
          <a:p>
            <a:pPr marL="342900" marR="28575" lvl="0" indent="-342900" algn="just">
              <a:spcBef>
                <a:spcPts val="600"/>
              </a:spcBef>
              <a:spcAft>
                <a:spcPts val="600"/>
              </a:spcAft>
              <a:buFont typeface="Wingdings" panose="05000000000000000000" pitchFamily="2" charset="2"/>
              <a:buChar char=""/>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TIOP Lamačská brána</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prestupný uzol medzi železničnou dopravou a MHD so sociálnym zázemím,</a:t>
            </a:r>
          </a:p>
          <a:p>
            <a:pPr marL="342900" marR="28575" lvl="0" indent="-342900" algn="just">
              <a:spcBef>
                <a:spcPts val="600"/>
              </a:spcBef>
              <a:spcAft>
                <a:spcPts val="600"/>
              </a:spcAft>
              <a:buFont typeface="Wingdings" panose="05000000000000000000" pitchFamily="2" charset="2"/>
              <a:buChar char=""/>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TIOP Trnávka</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prestupný uzol a medzi železničnou a autobusovou dopravou,</a:t>
            </a:r>
          </a:p>
          <a:p>
            <a:pPr marL="342900" marR="28575" lvl="0" indent="-342900" algn="just">
              <a:spcBef>
                <a:spcPts val="600"/>
              </a:spcBef>
              <a:spcAft>
                <a:spcPts val="600"/>
              </a:spcAft>
              <a:buFont typeface="Wingdings" panose="05000000000000000000" pitchFamily="2" charset="2"/>
              <a:buChar char=""/>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TIOP Vrakuňa</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prestupný uzol a medzi železničnou dopravou a MHD, </a:t>
            </a: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t.č v realizácii</a:t>
            </a:r>
            <a:endParaRPr lang="sk-SK" sz="2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95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6527" y="489804"/>
            <a:ext cx="10958945" cy="754582"/>
          </a:xfrm>
        </p:spPr>
        <p:txBody>
          <a:bodyPr>
            <a:normAutofit fontScale="90000"/>
          </a:bodyPr>
          <a:lstStyle/>
          <a:p>
            <a:r>
              <a:rPr lang="sk-SK" b="1" dirty="0">
                <a:latin typeface="Arial" panose="020B0604020202020204" pitchFamily="34" charset="0"/>
                <a:cs typeface="Arial" panose="020B0604020202020204" pitchFamily="34" charset="0"/>
              </a:rPr>
              <a:t>Terminály integrovanej osobnej prepravy</a:t>
            </a:r>
          </a:p>
        </p:txBody>
      </p:sp>
      <p:sp>
        <p:nvSpPr>
          <p:cNvPr id="3" name="Obdĺžnik 2"/>
          <p:cNvSpPr/>
          <p:nvPr/>
        </p:nvSpPr>
        <p:spPr>
          <a:xfrm>
            <a:off x="235526" y="1849115"/>
            <a:ext cx="11720945" cy="4093428"/>
          </a:xfrm>
          <a:prstGeom prst="rect">
            <a:avLst/>
          </a:prstGeom>
        </p:spPr>
        <p:txBody>
          <a:bodyPr wrap="square">
            <a:spAutoFit/>
          </a:bodyPr>
          <a:lstStyle/>
          <a:p>
            <a:pPr marL="180340" marR="28575" algn="just">
              <a:spcBef>
                <a:spcPts val="600"/>
              </a:spcBef>
              <a:spcAft>
                <a:spcPts val="600"/>
              </a:spcAft>
            </a:pP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ÚGD študoval ďalšie uzly, ktoré sú umiestnené pri navrhovaných nových tratiach po rozvoji siete MHD:</a:t>
            </a:r>
          </a:p>
          <a:p>
            <a:pPr marL="342900" marR="28575" lvl="0" indent="-342900" algn="just">
              <a:spcBef>
                <a:spcPts val="600"/>
              </a:spcBef>
              <a:spcAft>
                <a:spcPts val="600"/>
              </a:spcAft>
              <a:buFont typeface="Wingdings" panose="05000000000000000000" pitchFamily="2" charset="2"/>
              <a:buChar char=""/>
              <a:tabLst>
                <a:tab pos="180340" algn="l"/>
              </a:tabLst>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Domové role</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vybudovanie prestupného uzla v blízkosti Vlčieho hrdla, hlavného vstupu do Slovnaftu po vybudovaní Prievozskej radiály. Prepojenie regionálnej a mestskej dopravy,</a:t>
            </a:r>
          </a:p>
          <a:p>
            <a:pPr marL="342900" marR="28575" lvl="0" indent="-342900" algn="just">
              <a:spcBef>
                <a:spcPts val="600"/>
              </a:spcBef>
              <a:spcAft>
                <a:spcPts val="600"/>
              </a:spcAft>
              <a:buFont typeface="Wingdings" panose="05000000000000000000" pitchFamily="2" charset="2"/>
              <a:buChar char=""/>
              <a:tabLst>
                <a:tab pos="180340" algn="l"/>
              </a:tabLst>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Kazanská</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vybudovanie prestupného uzla v prípade realizácie predĺženej Prievozskej radiály. Prepojenie mestskej dopravy,</a:t>
            </a:r>
          </a:p>
          <a:p>
            <a:pPr marL="342900" marR="28575" lvl="0" indent="-342900" algn="just">
              <a:spcBef>
                <a:spcPts val="600"/>
              </a:spcBef>
              <a:spcAft>
                <a:spcPts val="600"/>
              </a:spcAft>
              <a:buFont typeface="Wingdings" panose="05000000000000000000" pitchFamily="2" charset="2"/>
              <a:buChar char=""/>
              <a:tabLst>
                <a:tab pos="180340" algn="l"/>
              </a:tabLst>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Petržalka centrum</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vybudovanie prestupného uzla po dobudovaní 2. časti projektu Nosný systém MHD v prevádzkovom úseku Bosákova ulica - Janíkov dvor, prestup električka – autobus,</a:t>
            </a:r>
          </a:p>
          <a:p>
            <a:pPr marL="342900" marR="28575" lvl="0" indent="-342900" algn="just">
              <a:spcBef>
                <a:spcPts val="600"/>
              </a:spcBef>
              <a:spcAft>
                <a:spcPts val="600"/>
              </a:spcAft>
              <a:buFont typeface="Wingdings" panose="05000000000000000000" pitchFamily="2" charset="2"/>
              <a:buChar char=""/>
              <a:tabLst>
                <a:tab pos="180340" algn="l"/>
              </a:tabLst>
            </a:pPr>
            <a:r>
              <a:rPr lang="sk-SK" sz="2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ŽST Vinohrady - ŽST Predmestie</a:t>
            </a:r>
            <a:r>
              <a:rPr lang="sk-SK" sz="2200" b="1" dirty="0">
                <a:effectLst/>
                <a:latin typeface="Arial Narrow" panose="020B0606020202030204" pitchFamily="34" charset="0"/>
                <a:ea typeface="Times New Roman" panose="02020603050405020304" pitchFamily="18" charset="0"/>
                <a:cs typeface="Times New Roman" panose="02020603050405020304" pitchFamily="18" charset="0"/>
              </a:rPr>
              <a:t>: ŽST Predmestie v súčasnosti nie je v prevádzke. Po znovuotvorení vybudovanie prestupného terminálu medzi železničnými stanicami, prestup medzi železničnou, električkovou, autobusovou a príp. regionálnou dopravou s riešením parkovania vozidiel.</a:t>
            </a:r>
          </a:p>
        </p:txBody>
      </p:sp>
    </p:spTree>
    <p:extLst>
      <p:ext uri="{BB962C8B-B14F-4D97-AF65-F5344CB8AC3E}">
        <p14:creationId xmlns:p14="http://schemas.microsoft.com/office/powerpoint/2010/main" val="202386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90B9E4-64F3-DE3C-6416-620FD9D915CB}"/>
              </a:ext>
            </a:extLst>
          </p:cNvPr>
          <p:cNvSpPr>
            <a:spLocks noGrp="1"/>
          </p:cNvSpPr>
          <p:nvPr>
            <p:ph type="title"/>
          </p:nvPr>
        </p:nvSpPr>
        <p:spPr/>
        <p:txBody>
          <a:bodyPr/>
          <a:lstStyle/>
          <a:p>
            <a:r>
              <a:rPr lang="sk-SK" b="1" dirty="0"/>
              <a:t>Záver</a:t>
            </a:r>
          </a:p>
        </p:txBody>
      </p:sp>
      <p:sp>
        <p:nvSpPr>
          <p:cNvPr id="3" name="Zástupný objekt pre obsah 2">
            <a:extLst>
              <a:ext uri="{FF2B5EF4-FFF2-40B4-BE49-F238E27FC236}">
                <a16:creationId xmlns:a16="http://schemas.microsoft.com/office/drawing/2014/main" id="{17200478-4181-ED94-58A5-E6D97E6B88AE}"/>
              </a:ext>
            </a:extLst>
          </p:cNvPr>
          <p:cNvSpPr>
            <a:spLocks noGrp="1"/>
          </p:cNvSpPr>
          <p:nvPr>
            <p:ph idx="1"/>
          </p:nvPr>
        </p:nvSpPr>
        <p:spPr>
          <a:xfrm>
            <a:off x="1097280" y="1845733"/>
            <a:ext cx="10058400" cy="4333393"/>
          </a:xfrm>
        </p:spPr>
        <p:txBody>
          <a:bodyPr>
            <a:normAutofit fontScale="92500" lnSpcReduction="20000"/>
          </a:bodyPr>
          <a:lstStyle/>
          <a:p>
            <a:r>
              <a:rPr lang="sk-SK" sz="2400" b="1" dirty="0">
                <a:effectLst/>
                <a:latin typeface="Arial" panose="020B0604020202020204" pitchFamily="34" charset="0"/>
                <a:ea typeface="Times New Roman" panose="02020603050405020304" pitchFamily="18" charset="0"/>
              </a:rPr>
              <a:t>Dlhé roky zastávalo mesto filozofiu, že vlaky nemajú v meste čo robiť. Nech vyložia cestujúcich na okraji Bratislavy a odtadiaľ ich už dovezie MHD do centra. V minulosti nebol vyriešený prestup ani prepojenosť cestovných poriadkov. Cestujúci stále menej a menej využívali železničnú dopravu, radšej išli autami. </a:t>
            </a:r>
          </a:p>
          <a:p>
            <a:r>
              <a:rPr lang="sk-SK" sz="2400" b="1" dirty="0">
                <a:effectLst/>
                <a:latin typeface="Arial" panose="020B0604020202020204" pitchFamily="34" charset="0"/>
                <a:ea typeface="Times New Roman" panose="02020603050405020304" pitchFamily="18" charset="0"/>
              </a:rPr>
              <a:t>Aj v súčasnej dobe je v meste viac km železničných tratí ako električkových, ale tie boli využívané len na medzimestskú a prímestskú dopravu. Pritom železničná dopravná cesta je úplne oddelená od ostatnej dopravy a má podstatne kratšie  prejazdné časy ako ostatné druhy </a:t>
            </a:r>
            <a:r>
              <a:rPr lang="sk-SK" sz="2400" b="1" dirty="0">
                <a:latin typeface="Arial" panose="020B0604020202020204" pitchFamily="34" charset="0"/>
              </a:rPr>
              <a:t>dopravy.</a:t>
            </a:r>
          </a:p>
          <a:p>
            <a:r>
              <a:rPr lang="sk-SK" sz="2400" b="1" dirty="0">
                <a:latin typeface="Arial" panose="020B0604020202020204" pitchFamily="34" charset="0"/>
              </a:rPr>
              <a:t>IDS otvorila nové možnosti využívania železničnej dopravy v intraviláne mesta a budovanie prestupných terminálov TIOP zvýši popularitu a atraktivitu železničnej dopravy v meste. V tejto dobe je tesne pred dokončením TIOIP Vrakuňa (trať č. 131: Bratislava - Dunajská Streda - Komárno) s priamym prestupom na MHD Čiližská (linky MHD 65, 67, 71 a 72). </a:t>
            </a:r>
          </a:p>
        </p:txBody>
      </p:sp>
    </p:spTree>
    <p:extLst>
      <p:ext uri="{BB962C8B-B14F-4D97-AF65-F5344CB8AC3E}">
        <p14:creationId xmlns:p14="http://schemas.microsoft.com/office/powerpoint/2010/main" val="42725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90B9E4-64F3-DE3C-6416-620FD9D915CB}"/>
              </a:ext>
            </a:extLst>
          </p:cNvPr>
          <p:cNvSpPr>
            <a:spLocks noGrp="1"/>
          </p:cNvSpPr>
          <p:nvPr>
            <p:ph type="title"/>
          </p:nvPr>
        </p:nvSpPr>
        <p:spPr/>
        <p:txBody>
          <a:bodyPr/>
          <a:lstStyle/>
          <a:p>
            <a:r>
              <a:rPr lang="sk-SK" b="1" dirty="0"/>
              <a:t>Záver</a:t>
            </a:r>
          </a:p>
        </p:txBody>
      </p:sp>
      <p:sp>
        <p:nvSpPr>
          <p:cNvPr id="3" name="Zástupný objekt pre obsah 2">
            <a:extLst>
              <a:ext uri="{FF2B5EF4-FFF2-40B4-BE49-F238E27FC236}">
                <a16:creationId xmlns:a16="http://schemas.microsoft.com/office/drawing/2014/main" id="{17200478-4181-ED94-58A5-E6D97E6B88AE}"/>
              </a:ext>
            </a:extLst>
          </p:cNvPr>
          <p:cNvSpPr>
            <a:spLocks noGrp="1"/>
          </p:cNvSpPr>
          <p:nvPr>
            <p:ph idx="1"/>
          </p:nvPr>
        </p:nvSpPr>
        <p:spPr>
          <a:xfrm>
            <a:off x="1097280" y="1845733"/>
            <a:ext cx="10058400" cy="4333393"/>
          </a:xfrm>
        </p:spPr>
        <p:txBody>
          <a:bodyPr>
            <a:normAutofit fontScale="92500"/>
          </a:bodyPr>
          <a:lstStyle/>
          <a:p>
            <a:pPr marL="176213" marR="28575" indent="0" algn="just">
              <a:spcBef>
                <a:spcPts val="600"/>
              </a:spcBef>
              <a:spcAft>
                <a:spcPts val="600"/>
              </a:spcAft>
              <a:buNone/>
            </a:pPr>
            <a:r>
              <a:rPr lang="sk-SK" sz="2400" b="1" dirty="0">
                <a:effectLst/>
                <a:latin typeface="Arial" panose="020B0604020202020204" pitchFamily="34" charset="0"/>
                <a:ea typeface="Times New Roman" panose="02020603050405020304" pitchFamily="18" charset="0"/>
                <a:cs typeface="Arial" panose="020B0604020202020204" pitchFamily="34" charset="0"/>
              </a:rPr>
              <a:t>Dnes sú hodenou rukavicou nové, alebo oprášené možnosti riešenia verejnej dopravy tak, aby v čo najväčšej miere železnica obslúžila centrum mesta. Sú to predovšetkým strategické projekty:</a:t>
            </a:r>
          </a:p>
          <a:p>
            <a:pPr marL="360363" marR="28575" indent="-184150" algn="just">
              <a:spcBef>
                <a:spcPts val="600"/>
              </a:spcBef>
              <a:spcAft>
                <a:spcPts val="600"/>
              </a:spcAft>
              <a:buNone/>
            </a:pPr>
            <a:r>
              <a:rPr lang="sk-SK" sz="2400" b="1" dirty="0">
                <a:effectLst/>
                <a:latin typeface="Arial" panose="020B0604020202020204" pitchFamily="34" charset="0"/>
                <a:ea typeface="Times New Roman" panose="02020603050405020304" pitchFamily="18" charset="0"/>
                <a:cs typeface="Arial" panose="020B0604020202020204" pitchFamily="34" charset="0"/>
              </a:rPr>
              <a:t>- 	znovu oživenie Filiálky pre osobnú dopravu v minimálnom rozsahu hlavovej stanice s ukončením regionálnych vlakov prichádzajúcich od Pezinka a Senca  </a:t>
            </a:r>
          </a:p>
          <a:p>
            <a:pPr marL="360363" marR="28575" indent="-184150" algn="just">
              <a:spcBef>
                <a:spcPts val="600"/>
              </a:spcBef>
              <a:spcAft>
                <a:spcPts val="600"/>
              </a:spcAft>
              <a:buNone/>
            </a:pPr>
            <a:r>
              <a:rPr lang="sk-SK" sz="2400" b="1" dirty="0">
                <a:effectLst/>
                <a:latin typeface="Arial" panose="020B0604020202020204" pitchFamily="34" charset="0"/>
                <a:ea typeface="Times New Roman" panose="02020603050405020304" pitchFamily="18" charset="0"/>
                <a:cs typeface="Arial" panose="020B0604020202020204" pitchFamily="34" charset="0"/>
              </a:rPr>
              <a:t>-	obnova UNS tak, aby tu mohli zastavovať aj osobné vlaky. Ide o oblasť Prievozu, kde vyrastajú nové obytné, administratívne a obchodné priestory, ktoré budú mať potenciál aj pre železničnú dopravu </a:t>
            </a:r>
          </a:p>
          <a:p>
            <a:pPr marL="360363" marR="28575" indent="-184150" algn="just">
              <a:spcBef>
                <a:spcPts val="600"/>
              </a:spcBef>
              <a:spcAft>
                <a:spcPts val="600"/>
              </a:spcAft>
              <a:buNone/>
            </a:pPr>
            <a:r>
              <a:rPr lang="sk-SK" sz="2400" b="1" dirty="0">
                <a:effectLst/>
                <a:latin typeface="Arial" panose="020B0604020202020204" pitchFamily="34" charset="0"/>
                <a:ea typeface="Times New Roman" panose="02020603050405020304" pitchFamily="18" charset="0"/>
                <a:cs typeface="Arial" panose="020B0604020202020204" pitchFamily="34" charset="0"/>
              </a:rPr>
              <a:t>-	v súčasnej dobe, kde stále existuje elektrifikované vlečka do prístavu a je ešte stále koľaj prakticky až po OC EUROVEA sa skrýva možnosť na využitie pre osobnú dopravu, ktorá by končila prakticky v centre mesta </a:t>
            </a:r>
          </a:p>
          <a:p>
            <a:endParaRPr lang="sk-SK" sz="2400" b="1" dirty="0">
              <a:latin typeface="Arial" panose="020B0604020202020204" pitchFamily="34" charset="0"/>
            </a:endParaRPr>
          </a:p>
        </p:txBody>
      </p:sp>
    </p:spTree>
    <p:extLst>
      <p:ext uri="{BB962C8B-B14F-4D97-AF65-F5344CB8AC3E}">
        <p14:creationId xmlns:p14="http://schemas.microsoft.com/office/powerpoint/2010/main" val="1035084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951AAB-66FB-2689-8E6E-DAA3EF1758A0}"/>
              </a:ext>
            </a:extLst>
          </p:cNvPr>
          <p:cNvSpPr>
            <a:spLocks noGrp="1"/>
          </p:cNvSpPr>
          <p:nvPr>
            <p:ph type="title"/>
          </p:nvPr>
        </p:nvSpPr>
        <p:spPr>
          <a:xfrm>
            <a:off x="277091" y="594360"/>
            <a:ext cx="3380509" cy="541714"/>
          </a:xfrm>
        </p:spPr>
        <p:txBody>
          <a:bodyPr>
            <a:normAutofit fontScale="90000"/>
          </a:bodyPr>
          <a:lstStyle/>
          <a:p>
            <a:r>
              <a:rPr lang="sk-SK" dirty="0"/>
              <a:t>Záver</a:t>
            </a:r>
          </a:p>
        </p:txBody>
      </p:sp>
      <p:sp>
        <p:nvSpPr>
          <p:cNvPr id="4" name="Zástupný text 3">
            <a:extLst>
              <a:ext uri="{FF2B5EF4-FFF2-40B4-BE49-F238E27FC236}">
                <a16:creationId xmlns:a16="http://schemas.microsoft.com/office/drawing/2014/main" id="{5195CE57-7D7B-D95D-298C-9F7B429A9C2B}"/>
              </a:ext>
            </a:extLst>
          </p:cNvPr>
          <p:cNvSpPr>
            <a:spLocks noGrp="1"/>
          </p:cNvSpPr>
          <p:nvPr>
            <p:ph type="body" sz="half" idx="2"/>
          </p:nvPr>
        </p:nvSpPr>
        <p:spPr>
          <a:xfrm>
            <a:off x="127000" y="1260765"/>
            <a:ext cx="3860800" cy="5597235"/>
          </a:xfrm>
        </p:spPr>
        <p:txBody>
          <a:bodyPr>
            <a:normAutofit fontScale="77500" lnSpcReduction="20000"/>
          </a:bodyPr>
          <a:lstStyle/>
          <a:p>
            <a:pPr marL="176213" marR="28575" indent="0" algn="just">
              <a:spcBef>
                <a:spcPts val="600"/>
              </a:spcBef>
              <a:spcAft>
                <a:spcPts val="600"/>
              </a:spcAft>
              <a:buNone/>
            </a:pPr>
            <a:r>
              <a:rPr lang="sk-SK" sz="2000" b="1" dirty="0">
                <a:effectLst/>
                <a:latin typeface="Arial" panose="020B0604020202020204" pitchFamily="34" charset="0"/>
                <a:ea typeface="Times New Roman" panose="02020603050405020304" pitchFamily="18" charset="0"/>
                <a:cs typeface="Arial" panose="020B0604020202020204" pitchFamily="34" charset="0"/>
              </a:rPr>
              <a:t>Dnes sú hodenou rukavicou nové, alebo oprášené možnosti riešenia verejnej dopravy tak, aby v čo najväčšej miere železnica obslúžila centrum mesta. Sú to predovšetkým strategické projekty:</a:t>
            </a:r>
          </a:p>
          <a:p>
            <a:pPr marL="360363" marR="28575" indent="-184150" algn="just">
              <a:spcBef>
                <a:spcPts val="600"/>
              </a:spcBef>
              <a:spcAft>
                <a:spcPts val="600"/>
              </a:spcAft>
              <a:buNone/>
            </a:pPr>
            <a:r>
              <a:rPr lang="sk-SK" sz="2000" b="1" dirty="0">
                <a:effectLst/>
                <a:latin typeface="Arial" panose="020B0604020202020204" pitchFamily="34" charset="0"/>
                <a:ea typeface="Times New Roman" panose="02020603050405020304" pitchFamily="18" charset="0"/>
                <a:cs typeface="Arial" panose="020B0604020202020204" pitchFamily="34" charset="0"/>
              </a:rPr>
              <a:t>- 	znovu oživenie Filiálky pre osobnú dopravu v minimálnom rozsahu hlavovej stanice s ukončením regionálnych vlakov prichádzajúcich od Pezinka a Senca  </a:t>
            </a:r>
          </a:p>
          <a:p>
            <a:pPr marL="360363" marR="28575" indent="-184150" algn="just">
              <a:spcBef>
                <a:spcPts val="600"/>
              </a:spcBef>
              <a:spcAft>
                <a:spcPts val="600"/>
              </a:spcAft>
              <a:buNone/>
            </a:pPr>
            <a:r>
              <a:rPr lang="sk-SK" sz="2000" b="1" dirty="0">
                <a:effectLst/>
                <a:latin typeface="Arial" panose="020B0604020202020204" pitchFamily="34" charset="0"/>
                <a:ea typeface="Times New Roman" panose="02020603050405020304" pitchFamily="18" charset="0"/>
                <a:cs typeface="Arial" panose="020B0604020202020204" pitchFamily="34" charset="0"/>
              </a:rPr>
              <a:t>-	obnova UNS tak, aby tu mohli zastavovať aj osobné vlaky. Ide o oblasť Prievozu, kde vyrastajú nové obytné, administratívne a obchodné priestory, ktoré budú mať potenciál aj pre železničnú dopravu </a:t>
            </a:r>
          </a:p>
          <a:p>
            <a:pPr marL="360363" marR="28575" indent="-184150" algn="just">
              <a:spcBef>
                <a:spcPts val="600"/>
              </a:spcBef>
              <a:spcAft>
                <a:spcPts val="600"/>
              </a:spcAft>
              <a:buNone/>
            </a:pPr>
            <a:r>
              <a:rPr lang="sk-SK" sz="2000" b="1" dirty="0">
                <a:effectLst/>
                <a:latin typeface="Arial" panose="020B0604020202020204" pitchFamily="34" charset="0"/>
                <a:ea typeface="Times New Roman" panose="02020603050405020304" pitchFamily="18" charset="0"/>
                <a:cs typeface="Arial" panose="020B0604020202020204" pitchFamily="34" charset="0"/>
              </a:rPr>
              <a:t>-	v súčasnej dobe, kde stále existuje elektrifikované vlečka do prístavu a je ešte stále koľaj prakticky až po OC EUROVEA sa skrýva možnosť na využitie pre osobnú dopravu, ktorá by končila prakticky v centre mesta </a:t>
            </a:r>
          </a:p>
        </p:txBody>
      </p:sp>
      <p:pic>
        <p:nvPicPr>
          <p:cNvPr id="9" name="Zástupný objekt pre obsah 8">
            <a:extLst>
              <a:ext uri="{FF2B5EF4-FFF2-40B4-BE49-F238E27FC236}">
                <a16:creationId xmlns:a16="http://schemas.microsoft.com/office/drawing/2014/main" id="{FBF83C46-67B3-CB26-3F3F-8AC4DEBCD304}"/>
              </a:ext>
            </a:extLst>
          </p:cNvPr>
          <p:cNvPicPr>
            <a:picLocks noGrp="1" noChangeAspect="1"/>
          </p:cNvPicPr>
          <p:nvPr>
            <p:ph idx="1"/>
          </p:nvPr>
        </p:nvPicPr>
        <p:blipFill rotWithShape="1">
          <a:blip r:embed="rId2"/>
          <a:srcRect l="2581" t="1" r="13962" b="-546"/>
          <a:stretch/>
        </p:blipFill>
        <p:spPr>
          <a:xfrm>
            <a:off x="7942977" y="765000"/>
            <a:ext cx="3492000" cy="2664000"/>
          </a:xfrm>
          <a:prstGeom prst="rect">
            <a:avLst/>
          </a:prstGeom>
        </p:spPr>
      </p:pic>
      <p:pic>
        <p:nvPicPr>
          <p:cNvPr id="11" name="Obrázok 10">
            <a:extLst>
              <a:ext uri="{FF2B5EF4-FFF2-40B4-BE49-F238E27FC236}">
                <a16:creationId xmlns:a16="http://schemas.microsoft.com/office/drawing/2014/main" id="{73CF8956-5A7B-F1DD-82EE-1E9C4DD1D26F}"/>
              </a:ext>
            </a:extLst>
          </p:cNvPr>
          <p:cNvPicPr>
            <a:picLocks noChangeAspect="1"/>
          </p:cNvPicPr>
          <p:nvPr/>
        </p:nvPicPr>
        <p:blipFill>
          <a:blip r:embed="rId3"/>
          <a:stretch>
            <a:fillRect/>
          </a:stretch>
        </p:blipFill>
        <p:spPr>
          <a:xfrm>
            <a:off x="4233367" y="757717"/>
            <a:ext cx="3561710" cy="2671283"/>
          </a:xfrm>
          <a:prstGeom prst="rect">
            <a:avLst/>
          </a:prstGeom>
        </p:spPr>
      </p:pic>
      <p:pic>
        <p:nvPicPr>
          <p:cNvPr id="12" name="Obrázok 11">
            <a:extLst>
              <a:ext uri="{FF2B5EF4-FFF2-40B4-BE49-F238E27FC236}">
                <a16:creationId xmlns:a16="http://schemas.microsoft.com/office/drawing/2014/main" id="{8A87DDAB-2CAC-9942-A7DE-8CB816EA15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2720" y="3592359"/>
            <a:ext cx="3563224" cy="2671284"/>
          </a:xfrm>
          <a:prstGeom prst="rect">
            <a:avLst/>
          </a:prstGeom>
          <a:noFill/>
          <a:ln>
            <a:noFill/>
          </a:ln>
        </p:spPr>
      </p:pic>
      <p:pic>
        <p:nvPicPr>
          <p:cNvPr id="13" name="Obrázok 12">
            <a:extLst>
              <a:ext uri="{FF2B5EF4-FFF2-40B4-BE49-F238E27FC236}">
                <a16:creationId xmlns:a16="http://schemas.microsoft.com/office/drawing/2014/main" id="{F32A03D9-7A40-700F-E225-A40CA153BA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5432" y="3592359"/>
            <a:ext cx="3469545" cy="2671284"/>
          </a:xfrm>
          <a:prstGeom prst="rect">
            <a:avLst/>
          </a:prstGeom>
          <a:noFill/>
          <a:ln>
            <a:noFill/>
          </a:ln>
        </p:spPr>
      </p:pic>
    </p:spTree>
    <p:extLst>
      <p:ext uri="{BB962C8B-B14F-4D97-AF65-F5344CB8AC3E}">
        <p14:creationId xmlns:p14="http://schemas.microsoft.com/office/powerpoint/2010/main" val="2827387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951AAB-66FB-2689-8E6E-DAA3EF1758A0}"/>
              </a:ext>
            </a:extLst>
          </p:cNvPr>
          <p:cNvSpPr>
            <a:spLocks noGrp="1"/>
          </p:cNvSpPr>
          <p:nvPr>
            <p:ph type="title"/>
          </p:nvPr>
        </p:nvSpPr>
        <p:spPr>
          <a:xfrm>
            <a:off x="457200" y="594359"/>
            <a:ext cx="3200400" cy="874223"/>
          </a:xfrm>
        </p:spPr>
        <p:txBody>
          <a:bodyPr/>
          <a:lstStyle/>
          <a:p>
            <a:r>
              <a:rPr lang="sk-SK" dirty="0"/>
              <a:t>Záver</a:t>
            </a:r>
          </a:p>
        </p:txBody>
      </p:sp>
      <p:pic>
        <p:nvPicPr>
          <p:cNvPr id="6" name="Zástupný objekt pre obsah 5">
            <a:extLst>
              <a:ext uri="{FF2B5EF4-FFF2-40B4-BE49-F238E27FC236}">
                <a16:creationId xmlns:a16="http://schemas.microsoft.com/office/drawing/2014/main" id="{BD355B01-0B23-1908-92A0-8D9822C33A14}"/>
              </a:ext>
            </a:extLst>
          </p:cNvPr>
          <p:cNvPicPr>
            <a:picLocks noGrp="1" noChangeAspect="1"/>
          </p:cNvPicPr>
          <p:nvPr>
            <p:ph idx="1"/>
          </p:nvPr>
        </p:nvPicPr>
        <p:blipFill>
          <a:blip r:embed="rId2"/>
          <a:stretch>
            <a:fillRect/>
          </a:stretch>
        </p:blipFill>
        <p:spPr>
          <a:xfrm>
            <a:off x="4803775" y="-36513"/>
            <a:ext cx="6931025" cy="6931025"/>
          </a:xfrm>
        </p:spPr>
      </p:pic>
      <p:sp>
        <p:nvSpPr>
          <p:cNvPr id="4" name="Zástupný text 3">
            <a:extLst>
              <a:ext uri="{FF2B5EF4-FFF2-40B4-BE49-F238E27FC236}">
                <a16:creationId xmlns:a16="http://schemas.microsoft.com/office/drawing/2014/main" id="{5195CE57-7D7B-D95D-298C-9F7B429A9C2B}"/>
              </a:ext>
            </a:extLst>
          </p:cNvPr>
          <p:cNvSpPr>
            <a:spLocks noGrp="1"/>
          </p:cNvSpPr>
          <p:nvPr>
            <p:ph type="body" sz="half" idx="2"/>
          </p:nvPr>
        </p:nvSpPr>
        <p:spPr/>
        <p:txBody>
          <a:bodyPr>
            <a:normAutofit/>
          </a:bodyPr>
          <a:lstStyle/>
          <a:p>
            <a:r>
              <a:rPr lang="sk-SK" sz="2000" dirty="0">
                <a:latin typeface="Arial" panose="020B0604020202020204" pitchFamily="34" charset="0"/>
                <a:cs typeface="Arial" panose="020B0604020202020204" pitchFamily="34" charset="0"/>
              </a:rPr>
              <a:t>Už je čas, aby sa železnica v </a:t>
            </a:r>
            <a:r>
              <a:rPr lang="sk-SK" sz="2000" dirty="0" err="1">
                <a:latin typeface="Arial" panose="020B0604020202020204" pitchFamily="34" charset="0"/>
                <a:cs typeface="Arial" panose="020B0604020202020204" pitchFamily="34" charset="0"/>
              </a:rPr>
              <a:t>miestacg</a:t>
            </a:r>
            <a:r>
              <a:rPr lang="sk-SK" sz="2000" dirty="0">
                <a:latin typeface="Arial" panose="020B0604020202020204" pitchFamily="34" charset="0"/>
                <a:cs typeface="Arial" panose="020B0604020202020204" pitchFamily="34" charset="0"/>
              </a:rPr>
              <a:t>, kde bola zrušená, resp. kde sa dnes nevyužíva pre osobnú dopravu.</a:t>
            </a:r>
          </a:p>
          <a:p>
            <a:r>
              <a:rPr lang="sk-SK" sz="2000" dirty="0">
                <a:latin typeface="Arial" panose="020B0604020202020204" pitchFamily="34" charset="0"/>
                <a:cs typeface="Arial" panose="020B0604020202020204" pitchFamily="34" charset="0"/>
              </a:rPr>
              <a:t>Nie tak, aby sa po zrušení osobnej </a:t>
            </a:r>
            <a:r>
              <a:rPr lang="sk-SK" sz="2000" dirty="0" err="1">
                <a:latin typeface="Arial" panose="020B0604020202020204" pitchFamily="34" charset="0"/>
                <a:cs typeface="Arial" panose="020B0604020202020204" pitchFamily="34" charset="0"/>
              </a:rPr>
              <a:t>dopravy.úlne</a:t>
            </a:r>
            <a:r>
              <a:rPr lang="sk-SK" sz="2000" dirty="0">
                <a:latin typeface="Arial" panose="020B0604020202020204" pitchFamily="34" charset="0"/>
                <a:cs typeface="Arial" panose="020B0604020202020204" pitchFamily="34" charset="0"/>
              </a:rPr>
              <a:t> zrušila železničná trať, ako napríklad trať Devínske jazero - Stupava</a:t>
            </a:r>
          </a:p>
        </p:txBody>
      </p:sp>
    </p:spTree>
    <p:extLst>
      <p:ext uri="{BB962C8B-B14F-4D97-AF65-F5344CB8AC3E}">
        <p14:creationId xmlns:p14="http://schemas.microsoft.com/office/powerpoint/2010/main" val="2615765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721BC6-8485-DBF4-2E70-1027E14516BD}"/>
              </a:ext>
            </a:extLst>
          </p:cNvPr>
          <p:cNvSpPr>
            <a:spLocks noGrp="1"/>
          </p:cNvSpPr>
          <p:nvPr>
            <p:ph type="title"/>
          </p:nvPr>
        </p:nvSpPr>
        <p:spPr/>
        <p:txBody>
          <a:bodyPr/>
          <a:lstStyle/>
          <a:p>
            <a:r>
              <a:rPr lang="sk-SK" dirty="0"/>
              <a:t>Ďakujem za pozornosť</a:t>
            </a:r>
          </a:p>
        </p:txBody>
      </p:sp>
      <p:sp>
        <p:nvSpPr>
          <p:cNvPr id="4" name="Zástupný text 3">
            <a:extLst>
              <a:ext uri="{FF2B5EF4-FFF2-40B4-BE49-F238E27FC236}">
                <a16:creationId xmlns:a16="http://schemas.microsoft.com/office/drawing/2014/main" id="{CF678F83-2E24-7D4B-1E59-6675D7ACBB7A}"/>
              </a:ext>
            </a:extLst>
          </p:cNvPr>
          <p:cNvSpPr>
            <a:spLocks noGrp="1"/>
          </p:cNvSpPr>
          <p:nvPr>
            <p:ph type="body" sz="half" idx="2"/>
          </p:nvPr>
        </p:nvSpPr>
        <p:spPr/>
        <p:txBody>
          <a:bodyPr>
            <a:normAutofit/>
          </a:bodyPr>
          <a:lstStyle/>
          <a:p>
            <a:r>
              <a:rPr lang="sk-SK" sz="1800" dirty="0">
                <a:latin typeface="Arial" panose="020B0604020202020204" pitchFamily="34" charset="0"/>
                <a:cs typeface="Arial" panose="020B0604020202020204" pitchFamily="34" charset="0"/>
              </a:rPr>
              <a:t>Ing. Bronislav Weigl</a:t>
            </a:r>
          </a:p>
          <a:p>
            <a:r>
              <a:rPr lang="sk-SK" sz="1800" dirty="0">
                <a:latin typeface="Arial" panose="020B0604020202020204" pitchFamily="34" charset="0"/>
                <a:cs typeface="Arial" panose="020B0604020202020204" pitchFamily="34" charset="0"/>
              </a:rPr>
              <a:t>Slovenská vedeckotechnická spoločnosť doprava</a:t>
            </a:r>
          </a:p>
        </p:txBody>
      </p:sp>
      <p:pic>
        <p:nvPicPr>
          <p:cNvPr id="9" name="Zástupný objekt pre obrázok 8">
            <a:extLst>
              <a:ext uri="{FF2B5EF4-FFF2-40B4-BE49-F238E27FC236}">
                <a16:creationId xmlns:a16="http://schemas.microsoft.com/office/drawing/2014/main" id="{FF988076-D7EB-D5C3-9DD1-D78CE70FBEFF}"/>
              </a:ext>
            </a:extLst>
          </p:cNvPr>
          <p:cNvPicPr>
            <a:picLocks noGrp="1" noChangeAspect="1"/>
          </p:cNvPicPr>
          <p:nvPr>
            <p:ph type="pic" idx="1"/>
          </p:nvPr>
        </p:nvPicPr>
        <p:blipFill>
          <a:blip r:embed="rId2"/>
          <a:srcRect t="24408" b="24408"/>
          <a:stretch>
            <a:fillRect/>
          </a:stretch>
        </p:blipFill>
        <p:spPr/>
      </p:pic>
    </p:spTree>
    <p:extLst>
      <p:ext uri="{BB962C8B-B14F-4D97-AF65-F5344CB8AC3E}">
        <p14:creationId xmlns:p14="http://schemas.microsoft.com/office/powerpoint/2010/main" val="36811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Obdĺžnik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dirty="0"/>
          </a:p>
        </p:txBody>
      </p:sp>
      <p:sp useBgFill="1">
        <p:nvSpPr>
          <p:cNvPr id="13" name="Obdĺžnik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dirty="0"/>
          </a:p>
        </p:txBody>
      </p:sp>
      <p:sp>
        <p:nvSpPr>
          <p:cNvPr id="2" name="Nadpis 1">
            <a:extLst>
              <a:ext uri="{FF2B5EF4-FFF2-40B4-BE49-F238E27FC236}">
                <a16:creationId xmlns:a16="http://schemas.microsoft.com/office/drawing/2014/main" id="{58939E06-B884-48E2-A024-042AA6CB08FA}"/>
              </a:ext>
            </a:extLst>
          </p:cNvPr>
          <p:cNvSpPr>
            <a:spLocks noGrp="1"/>
          </p:cNvSpPr>
          <p:nvPr>
            <p:ph type="title"/>
          </p:nvPr>
        </p:nvSpPr>
        <p:spPr>
          <a:xfrm>
            <a:off x="5287617" y="898070"/>
            <a:ext cx="6702997" cy="653144"/>
          </a:xfrm>
        </p:spPr>
        <p:txBody>
          <a:bodyPr rtlCol="0">
            <a:normAutofit fontScale="90000"/>
          </a:bodyPr>
          <a:lstStyle/>
          <a:p>
            <a:r>
              <a:rPr lang="sk-SK" b="1" dirty="0"/>
              <a:t>Železnica v intraviláne mesta</a:t>
            </a:r>
          </a:p>
        </p:txBody>
      </p:sp>
      <p:pic>
        <p:nvPicPr>
          <p:cNvPr id="4" name="Obrázok 3" descr="Fotografia s rozostrením">
            <a:extLst>
              <a:ext uri="{FF2B5EF4-FFF2-40B4-BE49-F238E27FC236}">
                <a16:creationId xmlns:a16="http://schemas.microsoft.com/office/drawing/2014/main" id="{51D0BB9D-60FE-41CF-87D6-6A4361394E66}"/>
              </a:ext>
            </a:extLst>
          </p:cNvPr>
          <p:cNvPicPr>
            <a:picLocks noChangeAspect="1"/>
          </p:cNvPicPr>
          <p:nvPr/>
        </p:nvPicPr>
        <p:blipFill rotWithShape="1">
          <a:blip r:embed="rId3"/>
          <a:srcRect l="30238" r="24711" b="2"/>
          <a:stretch/>
        </p:blipFill>
        <p:spPr>
          <a:xfrm>
            <a:off x="20" y="-12128"/>
            <a:ext cx="4654276" cy="6870127"/>
          </a:xfrm>
          <a:prstGeom prst="rect">
            <a:avLst/>
          </a:prstGeom>
        </p:spPr>
      </p:pic>
      <p:cxnSp>
        <p:nvCxnSpPr>
          <p:cNvPr id="15" name="Priama spojnica 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Zástupný symbol obsahu 2" descr="SmartArt – zoznam označení s ikonou kruhu">
            <a:extLst>
              <a:ext uri="{FF2B5EF4-FFF2-40B4-BE49-F238E27FC236}">
                <a16:creationId xmlns:a16="http://schemas.microsoft.com/office/drawing/2014/main" id="{6AD0D85D-BF36-4325-B97D-1085C7E5B130}"/>
              </a:ext>
            </a:extLst>
          </p:cNvPr>
          <p:cNvGraphicFramePr>
            <a:graphicFrameLocks noGrp="1"/>
          </p:cNvGraphicFramePr>
          <p:nvPr>
            <p:ph idx="1"/>
            <p:extLst>
              <p:ext uri="{D42A27DB-BD31-4B8C-83A1-F6EECF244321}">
                <p14:modId xmlns:p14="http://schemas.microsoft.com/office/powerpoint/2010/main" val="3666041712"/>
              </p:ext>
            </p:extLst>
          </p:nvPr>
        </p:nvGraphicFramePr>
        <p:xfrm>
          <a:off x="5181600" y="2198914"/>
          <a:ext cx="6613235" cy="3670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319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B864BC6-CF40-56D8-0699-F93431F152A7}"/>
              </a:ext>
            </a:extLst>
          </p:cNvPr>
          <p:cNvSpPr txBox="1"/>
          <p:nvPr/>
        </p:nvSpPr>
        <p:spPr>
          <a:xfrm>
            <a:off x="179615" y="1126672"/>
            <a:ext cx="11768446" cy="4385239"/>
          </a:xfrm>
          <a:prstGeom prst="rect">
            <a:avLst/>
          </a:prstGeom>
          <a:noFill/>
        </p:spPr>
        <p:txBody>
          <a:bodyPr wrap="square">
            <a:spAutoFit/>
          </a:bodyPr>
          <a:lstStyle/>
          <a:p>
            <a:pPr algn="just">
              <a:lnSpc>
                <a:spcPct val="107000"/>
              </a:lnSpc>
              <a:spcBef>
                <a:spcPts val="600"/>
              </a:spcBef>
              <a:spcAft>
                <a:spcPts val="800"/>
              </a:spcAft>
            </a:pPr>
            <a:r>
              <a:rPr lang="sk-SK" sz="2800" b="1" dirty="0">
                <a:latin typeface="Arial Narrow" panose="020B0606020202030204" pitchFamily="34" charset="0"/>
                <a:ea typeface="Calibri" panose="020F0502020204030204" pitchFamily="34" charset="0"/>
                <a:cs typeface="Arial" panose="020B0604020202020204" pitchFamily="34" charset="0"/>
              </a:rPr>
              <a:t>Od polovice predminulého storočia sa postupne začína výrazný rozvoj koľajovej dopravy. Železničné trate spájajú mestá, regióny a štáty, v mestách vznikajú dráhové systémy mestskej koľajovej dopravy. Už v tom čase vznikali rôzne strategické rozhodnutia, ktoré s ohliadnutím sa na históriu, boli nie vždy najšťastnejším a najlepším riešením.  </a:t>
            </a:r>
          </a:p>
          <a:p>
            <a:pPr algn="just">
              <a:lnSpc>
                <a:spcPct val="107000"/>
              </a:lnSpc>
              <a:spcBef>
                <a:spcPts val="600"/>
              </a:spcBef>
              <a:spcAft>
                <a:spcPts val="800"/>
              </a:spcAft>
            </a:pPr>
            <a:r>
              <a:rPr lang="sk-SK" sz="2800" b="1" dirty="0">
                <a:latin typeface="Arial Narrow" panose="020B0606020202030204" pitchFamily="34" charset="0"/>
                <a:ea typeface="Calibri" panose="020F0502020204030204" pitchFamily="34" charset="0"/>
                <a:cs typeface="Arial" panose="020B0604020202020204" pitchFamily="34" charset="0"/>
              </a:rPr>
              <a:t>Takto by sa dalo hovoriť o rôznych rozchodoch mestských dráh a to predovšetkým o rozchode 1000 mm, ktorý bol aplikovaný vo viacerých rakúsko-uhorských mestách vrátane Bratislavy (</a:t>
            </a:r>
            <a:r>
              <a:rPr lang="sk-SK" sz="2800" b="1" dirty="0" err="1">
                <a:latin typeface="Arial Narrow" panose="020B0606020202030204" pitchFamily="34" charset="0"/>
                <a:ea typeface="Calibri" panose="020F0502020204030204" pitchFamily="34" charset="0"/>
                <a:cs typeface="Arial" panose="020B0604020202020204" pitchFamily="34" charset="0"/>
              </a:rPr>
              <a:t>Pressburg</a:t>
            </a:r>
            <a:r>
              <a:rPr lang="sk-SK" sz="2800" b="1" dirty="0">
                <a:latin typeface="Arial Narrow" panose="020B0606020202030204" pitchFamily="34" charset="0"/>
                <a:ea typeface="Calibri" panose="020F0502020204030204" pitchFamily="34" charset="0"/>
                <a:cs typeface="Arial" panose="020B0604020202020204" pitchFamily="34" charset="0"/>
              </a:rPr>
              <a:t>, </a:t>
            </a:r>
            <a:r>
              <a:rPr lang="sk-SK" sz="2800" b="1" dirty="0" err="1">
                <a:latin typeface="Arial Narrow" panose="020B0606020202030204" pitchFamily="34" charset="0"/>
                <a:ea typeface="Calibri" panose="020F0502020204030204" pitchFamily="34" charset="0"/>
                <a:cs typeface="Arial" panose="020B0604020202020204" pitchFamily="34" charset="0"/>
              </a:rPr>
              <a:t>Pozsony</a:t>
            </a:r>
            <a:r>
              <a:rPr lang="sk-SK" sz="2800" b="1" dirty="0">
                <a:latin typeface="Arial Narrow" panose="020B0606020202030204" pitchFamily="34" charset="0"/>
                <a:ea typeface="Calibri" panose="020F0502020204030204" pitchFamily="34" charset="0"/>
                <a:cs typeface="Arial" panose="020B0604020202020204" pitchFamily="34" charset="0"/>
              </a:rPr>
              <a:t>). O rozchode 1000 mm bola realizovaná a od 25.8.1895 daná do prevádzky aj bratislavská električka.</a:t>
            </a:r>
          </a:p>
        </p:txBody>
      </p:sp>
      <p:sp>
        <p:nvSpPr>
          <p:cNvPr id="4" name="Nadpis 1"/>
          <p:cNvSpPr txBox="1">
            <a:spLocks/>
          </p:cNvSpPr>
          <p:nvPr/>
        </p:nvSpPr>
        <p:spPr>
          <a:xfrm>
            <a:off x="444584" y="387726"/>
            <a:ext cx="11214016" cy="50405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sk-SK" sz="3600" b="1" cap="all" dirty="0">
                <a:latin typeface="Arial" panose="020B0604020202020204" pitchFamily="34" charset="0"/>
                <a:cs typeface="Arial" panose="020B0604020202020204" pitchFamily="34" charset="0"/>
              </a:rPr>
              <a:t>História koľajovej dopravy v Bratislave</a:t>
            </a:r>
          </a:p>
        </p:txBody>
      </p:sp>
    </p:spTree>
    <p:extLst>
      <p:ext uri="{BB962C8B-B14F-4D97-AF65-F5344CB8AC3E}">
        <p14:creationId xmlns:p14="http://schemas.microsoft.com/office/powerpoint/2010/main" val="155138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6AF3E6-F861-1B53-3D57-0CF8D6A301FB}"/>
              </a:ext>
            </a:extLst>
          </p:cNvPr>
          <p:cNvSpPr>
            <a:spLocks noGrp="1"/>
          </p:cNvSpPr>
          <p:nvPr>
            <p:ph type="title"/>
          </p:nvPr>
        </p:nvSpPr>
        <p:spPr>
          <a:xfrm>
            <a:off x="0" y="1606730"/>
            <a:ext cx="3853543" cy="989512"/>
          </a:xfrm>
        </p:spPr>
        <p:txBody>
          <a:bodyPr>
            <a:normAutofit fontScale="90000"/>
          </a:bodyPr>
          <a:lstStyle/>
          <a:p>
            <a:r>
              <a:rPr lang="sk-SK" dirty="0">
                <a:latin typeface="Arial" panose="020B0604020202020204" pitchFamily="34" charset="0"/>
                <a:cs typeface="Arial" panose="020B0604020202020204" pitchFamily="34" charset="0"/>
              </a:rPr>
              <a:t>História koľajovej dopravy v Bratislave</a:t>
            </a:r>
          </a:p>
        </p:txBody>
      </p:sp>
      <p:sp>
        <p:nvSpPr>
          <p:cNvPr id="4" name="Zástupný text 3">
            <a:extLst>
              <a:ext uri="{FF2B5EF4-FFF2-40B4-BE49-F238E27FC236}">
                <a16:creationId xmlns:a16="http://schemas.microsoft.com/office/drawing/2014/main" id="{A9503687-46C9-937D-43A7-9F426DE29D32}"/>
              </a:ext>
            </a:extLst>
          </p:cNvPr>
          <p:cNvSpPr>
            <a:spLocks noGrp="1"/>
          </p:cNvSpPr>
          <p:nvPr>
            <p:ph type="body" sz="half" idx="2"/>
          </p:nvPr>
        </p:nvSpPr>
        <p:spPr>
          <a:xfrm>
            <a:off x="130629" y="3559628"/>
            <a:ext cx="3706585" cy="2745575"/>
          </a:xfrm>
        </p:spPr>
        <p:txBody>
          <a:bodyPr>
            <a:normAutofit/>
          </a:bodyPr>
          <a:lstStyle/>
          <a:p>
            <a:pPr algn="just"/>
            <a:r>
              <a:rPr lang="sk-SK" sz="1800" dirty="0">
                <a:latin typeface="Arial" panose="020B0604020202020204" pitchFamily="34" charset="0"/>
                <a:ea typeface="Calibri" panose="020F0502020204030204" pitchFamily="34" charset="0"/>
                <a:cs typeface="Arial" panose="020B0604020202020204" pitchFamily="34" charset="0"/>
              </a:rPr>
              <a:t>Jedným z prvých strategických rozhodnutí, bolo spojenie miest Viedeň a Bratislava železničným spojením „z mesta do mesta“ elektrickým vlakom, ktorý by sme v dnešnej dobe mohli s čistým svedomím nazvať „</a:t>
            </a:r>
            <a:r>
              <a:rPr lang="sk-SK" sz="1800" b="1" dirty="0">
                <a:latin typeface="Arial" panose="020B0604020202020204" pitchFamily="34" charset="0"/>
                <a:ea typeface="Calibri" panose="020F0502020204030204" pitchFamily="34" charset="0"/>
                <a:cs typeface="Arial" panose="020B0604020202020204" pitchFamily="34" charset="0"/>
              </a:rPr>
              <a:t>TRAM TRAIN</a:t>
            </a:r>
            <a:r>
              <a:rPr lang="sk-SK" sz="1800" dirty="0">
                <a:latin typeface="Arial" panose="020B0604020202020204" pitchFamily="34" charset="0"/>
                <a:ea typeface="Calibri" panose="020F0502020204030204" pitchFamily="34" charset="0"/>
                <a:cs typeface="Arial" panose="020B0604020202020204" pitchFamily="34" charset="0"/>
              </a:rPr>
              <a:t>“</a:t>
            </a:r>
          </a:p>
        </p:txBody>
      </p:sp>
      <p:pic>
        <p:nvPicPr>
          <p:cNvPr id="10" name="Obrázok 9"/>
          <p:cNvPicPr/>
          <p:nvPr/>
        </p:nvPicPr>
        <p:blipFill>
          <a:blip r:embed="rId2" cstate="print">
            <a:extLst>
              <a:ext uri="{28A0092B-C50C-407E-A947-70E740481C1C}">
                <a14:useLocalDpi xmlns:a14="http://schemas.microsoft.com/office/drawing/2010/main" val="0"/>
              </a:ext>
            </a:extLst>
          </a:blip>
          <a:stretch>
            <a:fillRect/>
          </a:stretch>
        </p:blipFill>
        <p:spPr>
          <a:xfrm>
            <a:off x="4163786" y="0"/>
            <a:ext cx="8028214" cy="6858000"/>
          </a:xfrm>
          <a:prstGeom prst="rect">
            <a:avLst/>
          </a:prstGeom>
        </p:spPr>
      </p:pic>
    </p:spTree>
    <p:extLst>
      <p:ext uri="{BB962C8B-B14F-4D97-AF65-F5344CB8AC3E}">
        <p14:creationId xmlns:p14="http://schemas.microsoft.com/office/powerpoint/2010/main" val="291653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6AF3E6-F861-1B53-3D57-0CF8D6A301FB}"/>
              </a:ext>
            </a:extLst>
          </p:cNvPr>
          <p:cNvSpPr>
            <a:spLocks noGrp="1"/>
          </p:cNvSpPr>
          <p:nvPr>
            <p:ph type="title"/>
          </p:nvPr>
        </p:nvSpPr>
        <p:spPr>
          <a:xfrm>
            <a:off x="0" y="1606730"/>
            <a:ext cx="4016829" cy="695599"/>
          </a:xfrm>
        </p:spPr>
        <p:txBody>
          <a:bodyPr>
            <a:normAutofit fontScale="90000"/>
          </a:bodyPr>
          <a:lstStyle/>
          <a:p>
            <a:pPr algn="ctr"/>
            <a:r>
              <a:rPr lang="sk-SK" sz="3000" dirty="0">
                <a:latin typeface="Arial" panose="020B0604020202020204" pitchFamily="34" charset="0"/>
                <a:cs typeface="Arial" panose="020B0604020202020204" pitchFamily="34" charset="0"/>
              </a:rPr>
              <a:t>PRESSBURGERBAHN</a:t>
            </a:r>
          </a:p>
        </p:txBody>
      </p:sp>
      <p:sp>
        <p:nvSpPr>
          <p:cNvPr id="4" name="Zástupný text 3">
            <a:extLst>
              <a:ext uri="{FF2B5EF4-FFF2-40B4-BE49-F238E27FC236}">
                <a16:creationId xmlns:a16="http://schemas.microsoft.com/office/drawing/2014/main" id="{A9503687-46C9-937D-43A7-9F426DE29D32}"/>
              </a:ext>
            </a:extLst>
          </p:cNvPr>
          <p:cNvSpPr>
            <a:spLocks noGrp="1"/>
          </p:cNvSpPr>
          <p:nvPr>
            <p:ph type="body" sz="half" idx="2"/>
          </p:nvPr>
        </p:nvSpPr>
        <p:spPr>
          <a:xfrm>
            <a:off x="130629" y="3559628"/>
            <a:ext cx="3706585" cy="2745575"/>
          </a:xfrm>
        </p:spPr>
        <p:txBody>
          <a:bodyPr>
            <a:normAutofit/>
          </a:bodyPr>
          <a:lstStyle/>
          <a:p>
            <a:pPr algn="just"/>
            <a:r>
              <a:rPr lang="sk-SK" sz="1800" b="1" dirty="0"/>
              <a:t>V tom čase ešte neexistovali viacsystémové lokomotívy, preto sa medzi mestom a prímestskou častou prepriahali lokomotívy. V Bratislave, nakoľko medzimestská časť bola na rozchode 1435 mm a mestská na rozchode 1000 mm, bola na spoločnom úseku trojpásová koľaj.</a:t>
            </a:r>
            <a:endParaRPr lang="sk-SK" sz="1800" dirty="0">
              <a:latin typeface="Arial" panose="020B0604020202020204" pitchFamily="34" charset="0"/>
              <a:ea typeface="Calibri" panose="020F0502020204030204" pitchFamily="34" charset="0"/>
              <a:cs typeface="Arial" panose="020B0604020202020204" pitchFamily="34" charset="0"/>
            </a:endParaRPr>
          </a:p>
        </p:txBody>
      </p:sp>
      <p:pic>
        <p:nvPicPr>
          <p:cNvPr id="5" name="Obrázok 4"/>
          <p:cNvPicPr/>
          <p:nvPr/>
        </p:nvPicPr>
        <p:blipFill>
          <a:blip r:embed="rId2" cstate="print">
            <a:extLst>
              <a:ext uri="{28A0092B-C50C-407E-A947-70E740481C1C}">
                <a14:useLocalDpi xmlns:a14="http://schemas.microsoft.com/office/drawing/2010/main" val="0"/>
              </a:ext>
            </a:extLst>
          </a:blip>
          <a:stretch>
            <a:fillRect/>
          </a:stretch>
        </p:blipFill>
        <p:spPr>
          <a:xfrm>
            <a:off x="5759449" y="177937"/>
            <a:ext cx="4650514" cy="2955472"/>
          </a:xfrm>
          <a:prstGeom prst="rect">
            <a:avLst/>
          </a:prstGeom>
        </p:spPr>
      </p:pic>
      <p:pic>
        <p:nvPicPr>
          <p:cNvPr id="6" name="Obrázok 5"/>
          <p:cNvPicPr/>
          <p:nvPr/>
        </p:nvPicPr>
        <p:blipFill>
          <a:blip r:embed="rId3" cstate="print">
            <a:extLst>
              <a:ext uri="{28A0092B-C50C-407E-A947-70E740481C1C}">
                <a14:useLocalDpi xmlns:a14="http://schemas.microsoft.com/office/drawing/2010/main" val="0"/>
              </a:ext>
            </a:extLst>
          </a:blip>
          <a:stretch>
            <a:fillRect/>
          </a:stretch>
        </p:blipFill>
        <p:spPr>
          <a:xfrm>
            <a:off x="5571171" y="3517127"/>
            <a:ext cx="5027069" cy="2997971"/>
          </a:xfrm>
          <a:prstGeom prst="rect">
            <a:avLst/>
          </a:prstGeom>
        </p:spPr>
      </p:pic>
    </p:spTree>
    <p:extLst>
      <p:ext uri="{BB962C8B-B14F-4D97-AF65-F5344CB8AC3E}">
        <p14:creationId xmlns:p14="http://schemas.microsoft.com/office/powerpoint/2010/main" val="199974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651CB18D-F6E6-2FC9-C0B5-E2C57407BB7A}"/>
              </a:ext>
            </a:extLst>
          </p:cNvPr>
          <p:cNvPicPr>
            <a:picLocks noChangeAspect="1"/>
          </p:cNvPicPr>
          <p:nvPr/>
        </p:nvPicPr>
        <p:blipFill>
          <a:blip r:embed="rId2"/>
          <a:stretch>
            <a:fillRect/>
          </a:stretch>
        </p:blipFill>
        <p:spPr>
          <a:xfrm>
            <a:off x="615523" y="212650"/>
            <a:ext cx="11160135" cy="5890438"/>
          </a:xfrm>
          <a:prstGeom prst="rect">
            <a:avLst/>
          </a:prstGeom>
        </p:spPr>
      </p:pic>
    </p:spTree>
    <p:extLst>
      <p:ext uri="{BB962C8B-B14F-4D97-AF65-F5344CB8AC3E}">
        <p14:creationId xmlns:p14="http://schemas.microsoft.com/office/powerpoint/2010/main" val="28680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3"/>
            <a:ext cx="10058400" cy="807411"/>
          </a:xfrm>
        </p:spPr>
        <p:txBody>
          <a:bodyPr/>
          <a:lstStyle/>
          <a:p>
            <a:r>
              <a:rPr lang="sk-SK" b="1" dirty="0">
                <a:solidFill>
                  <a:srgbClr val="FF0000"/>
                </a:solidFill>
              </a:rPr>
              <a:t>Koniec prevádzky PRESSBURGERBAHN</a:t>
            </a:r>
            <a:endParaRPr lang="sk-SK" dirty="0"/>
          </a:p>
        </p:txBody>
      </p:sp>
      <p:sp>
        <p:nvSpPr>
          <p:cNvPr id="3" name="Zástupný symbol obsahu 2"/>
          <p:cNvSpPr>
            <a:spLocks noGrp="1"/>
          </p:cNvSpPr>
          <p:nvPr>
            <p:ph idx="1"/>
          </p:nvPr>
        </p:nvSpPr>
        <p:spPr/>
        <p:txBody>
          <a:bodyPr>
            <a:normAutofit lnSpcReduction="10000"/>
          </a:bodyPr>
          <a:lstStyle/>
          <a:p>
            <a:pPr algn="just"/>
            <a:r>
              <a:rPr lang="sk-SK" sz="3200" b="1" dirty="0">
                <a:latin typeface="Arial Narrow" panose="020B0606020202030204" pitchFamily="34" charset="0"/>
                <a:cs typeface="Arial" panose="020B0604020202020204" pitchFamily="34" charset="0"/>
              </a:rPr>
              <a:t>Prevádzka tohto systému bola po 2. svetovej vojne ukončená a následne, žiaľ po novom geopolitickom usporiadaní Európy, nebola obnovená, a to ani po roku 1989, kedy došlo k politickým zmenám. Napriek tomu, že táto železnica má strategický význam v spojení na letisko SCHWECHAT (zastávka linky S7 Viedeň - </a:t>
            </a:r>
            <a:r>
              <a:rPr lang="sk-SK" sz="3200" b="1" dirty="0" err="1">
                <a:latin typeface="Arial Narrow" panose="020B0606020202030204" pitchFamily="34" charset="0"/>
                <a:cs typeface="Arial" panose="020B0604020202020204" pitchFamily="34" charset="0"/>
              </a:rPr>
              <a:t>Wolfsthal</a:t>
            </a:r>
            <a:r>
              <a:rPr lang="sk-SK" sz="3200" b="1" dirty="0">
                <a:latin typeface="Arial Narrow" panose="020B0606020202030204" pitchFamily="34" charset="0"/>
                <a:cs typeface="Arial" panose="020B0604020202020204" pitchFamily="34" charset="0"/>
              </a:rPr>
              <a:t>, je v podzemí letiskovej haly), sa uprednostnila automobilová a autobusová doprava. Žiaľ, v tom čase vládla automobilová loby. V súčasnosti ešte stále v odborných kruhoch rezonuje otázka o obnovení tejto trate.</a:t>
            </a:r>
          </a:p>
          <a:p>
            <a:endParaRPr lang="sk-SK" dirty="0"/>
          </a:p>
        </p:txBody>
      </p:sp>
    </p:spTree>
    <p:extLst>
      <p:ext uri="{BB962C8B-B14F-4D97-AF65-F5344CB8AC3E}">
        <p14:creationId xmlns:p14="http://schemas.microsoft.com/office/powerpoint/2010/main" val="3302353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24D34E-7237-2C66-3E12-C4852AD5A8EA}"/>
              </a:ext>
            </a:extLst>
          </p:cNvPr>
          <p:cNvSpPr>
            <a:spLocks noGrp="1"/>
          </p:cNvSpPr>
          <p:nvPr>
            <p:ph type="title"/>
          </p:nvPr>
        </p:nvSpPr>
        <p:spPr/>
        <p:txBody>
          <a:bodyPr/>
          <a:lstStyle/>
          <a:p>
            <a:r>
              <a:rPr lang="sk-SK" b="1" dirty="0">
                <a:solidFill>
                  <a:srgbClr val="FF0000"/>
                </a:solidFill>
              </a:rPr>
              <a:t>Rozhodnutia, ktoré boli zmarené alebo zmenené neodbornými rozhodnutiami</a:t>
            </a:r>
            <a:endParaRPr lang="sk-SK" b="1" dirty="0">
              <a:solidFill>
                <a:srgbClr val="FF0000"/>
              </a:solidFill>
              <a:latin typeface="Arial" panose="020B0604020202020204" pitchFamily="34" charset="0"/>
              <a:cs typeface="Arial" panose="020B0604020202020204" pitchFamily="34" charset="0"/>
            </a:endParaRPr>
          </a:p>
        </p:txBody>
      </p:sp>
      <p:sp>
        <p:nvSpPr>
          <p:cNvPr id="3" name="Zástupný objekt pre obsah 2">
            <a:extLst>
              <a:ext uri="{FF2B5EF4-FFF2-40B4-BE49-F238E27FC236}">
                <a16:creationId xmlns:a16="http://schemas.microsoft.com/office/drawing/2014/main" id="{D67AC2B7-2E52-BAD0-AC5D-18495ECC4E43}"/>
              </a:ext>
            </a:extLst>
          </p:cNvPr>
          <p:cNvSpPr>
            <a:spLocks noGrp="1"/>
          </p:cNvSpPr>
          <p:nvPr>
            <p:ph idx="1"/>
          </p:nvPr>
        </p:nvSpPr>
        <p:spPr>
          <a:xfrm>
            <a:off x="408213" y="1845734"/>
            <a:ext cx="11495315" cy="4023360"/>
          </a:xfrm>
        </p:spPr>
        <p:txBody>
          <a:bodyPr>
            <a:normAutofit/>
          </a:bodyPr>
          <a:lstStyle/>
          <a:p>
            <a:pPr algn="just"/>
            <a:r>
              <a:rPr lang="sk-SK" sz="2800" b="1" dirty="0">
                <a:latin typeface="Aptos Narrow" panose="020B0004020202020204" pitchFamily="34" charset="0"/>
              </a:rPr>
              <a:t>V druhej polovici minulého storočia bolo vtedajším ministerstvom dopravy vydané nariadenie pre budovanie nových mestských (električkových) dráh, resp. ich rekonštrukcií a modernizácii realizovať na rozchode 1435 mm. </a:t>
            </a:r>
          </a:p>
          <a:p>
            <a:pPr algn="just"/>
            <a:r>
              <a:rPr lang="sk-SK" sz="2800" b="1" dirty="0">
                <a:latin typeface="Aptos Narrow" panose="020B0004020202020204" pitchFamily="34" charset="0"/>
              </a:rPr>
              <a:t>Týmto rozhodnutím boli postupne zrušené mestské dráhy v Ústí n/</a:t>
            </a:r>
            <a:r>
              <a:rPr lang="sk-SK" sz="2800" b="1" dirty="0" err="1">
                <a:latin typeface="Aptos Narrow" panose="020B0004020202020204" pitchFamily="34" charset="0"/>
              </a:rPr>
              <a:t>Labem</a:t>
            </a:r>
            <a:r>
              <a:rPr lang="sk-SK" sz="2800" b="1" dirty="0">
                <a:latin typeface="Aptos Narrow" panose="020B0004020202020204" pitchFamily="34" charset="0"/>
              </a:rPr>
              <a:t>, Mariánskych </a:t>
            </a:r>
            <a:r>
              <a:rPr lang="sk-SK" sz="2800" b="1" dirty="0" err="1">
                <a:latin typeface="Aptos Narrow" panose="020B0004020202020204" pitchFamily="34" charset="0"/>
              </a:rPr>
              <a:t>Lázních</a:t>
            </a:r>
            <a:r>
              <a:rPr lang="sk-SK" sz="2800" b="1" dirty="0">
                <a:latin typeface="Aptos Narrow" panose="020B0004020202020204" pitchFamily="34" charset="0"/>
              </a:rPr>
              <a:t>, Tepliciach, Jihlave, Českých Budějoviciach, Opave a sieť ostravských 1000 mm dráh. </a:t>
            </a:r>
          </a:p>
          <a:p>
            <a:pPr algn="just"/>
            <a:r>
              <a:rPr lang="sk-SK" sz="2800" b="1" dirty="0">
                <a:latin typeface="Aptos Narrow" panose="020B0004020202020204" pitchFamily="34" charset="0"/>
              </a:rPr>
              <a:t>V Moste</a:t>
            </a:r>
            <a:r>
              <a:rPr lang="en-US" sz="2800" b="1" dirty="0">
                <a:latin typeface="Aptos Narrow" panose="020B0004020202020204" pitchFamily="34" charset="0"/>
              </a:rPr>
              <a:t>, </a:t>
            </a:r>
            <a:r>
              <a:rPr lang="en-US" sz="2800" b="1" dirty="0" err="1">
                <a:latin typeface="Aptos Narrow" panose="020B0004020202020204" pitchFamily="34" charset="0"/>
              </a:rPr>
              <a:t>kde</a:t>
            </a:r>
            <a:r>
              <a:rPr lang="sk-SK" sz="2800" b="1" dirty="0">
                <a:latin typeface="Aptos Narrow" panose="020B0004020202020204" pitchFamily="34" charset="0"/>
              </a:rPr>
              <a:t> vzhľadom k povrchovým baniam došlo k podstatnej zmene mesta, boli všetky nové električkové trate budované na rozchod 1435 mm, vrátane trate Most - Litvínov. </a:t>
            </a:r>
            <a:endParaRPr lang="sk-SK" sz="2800" dirty="0">
              <a:latin typeface="Aptos Narrow" panose="020B0004020202020204" pitchFamily="34" charset="0"/>
            </a:endParaRPr>
          </a:p>
        </p:txBody>
      </p:sp>
    </p:spTree>
    <p:extLst>
      <p:ext uri="{BB962C8B-B14F-4D97-AF65-F5344CB8AC3E}">
        <p14:creationId xmlns:p14="http://schemas.microsoft.com/office/powerpoint/2010/main" val="3256246244"/>
      </p:ext>
    </p:extLst>
  </p:cSld>
  <p:clrMapOvr>
    <a:masterClrMapping/>
  </p:clrMapOvr>
</p:sld>
</file>

<file path=ppt/theme/theme1.xml><?xml version="1.0" encoding="utf-8"?>
<a:theme xmlns:a="http://schemas.openxmlformats.org/drawingml/2006/main" name="Retrospektíva">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36806849_TF22581678.potx" id="{35DD2038-6B3D-4AA9-9FB2-57B911FA2CC1}" vid="{872C9F2B-D8AC-4460-8EFD-DED6C8BF9D13}"/>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5550B3-F1C0-4D73-82FC-DDABEC8F0952}">
  <ds:schemaRefs>
    <ds:schemaRef ds:uri="http://schemas.microsoft.com/office/2006/documentManagement/types"/>
    <ds:schemaRef ds:uri="http://schemas.microsoft.com/office/infopath/2007/PartnerControls"/>
    <ds:schemaRef ds:uri="http://www.w3.org/XML/1998/namespace"/>
    <ds:schemaRef ds:uri="http://purl.org/dc/terms/"/>
    <ds:schemaRef ds:uri="http://schemas.microsoft.com/office/2006/metadata/properties"/>
    <ds:schemaRef ds:uri="http://purl.org/dc/elements/1.1/"/>
    <ds:schemaRef ds:uri="http://purl.org/dc/dcmitype/"/>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B6451C01-71EB-4236-9458-377C31D5C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26911E-AE6C-4963-864C-FEDEB2DC77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Návrh retrospektívy</Template>
  <TotalTime>1586</TotalTime>
  <Words>2665</Words>
  <Application>Microsoft Office PowerPoint</Application>
  <PresentationFormat>Širokouhlá</PresentationFormat>
  <Paragraphs>108</Paragraphs>
  <Slides>28</Slides>
  <Notes>2</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28</vt:i4>
      </vt:variant>
    </vt:vector>
  </HeadingPairs>
  <TitlesOfParts>
    <vt:vector size="37" baseType="lpstr">
      <vt:lpstr>Aptos Narrow</vt:lpstr>
      <vt:lpstr>Arial</vt:lpstr>
      <vt:lpstr>Arial Black</vt:lpstr>
      <vt:lpstr>Arial Narrow</vt:lpstr>
      <vt:lpstr>Arial Unicode MS</vt:lpstr>
      <vt:lpstr>Calibri</vt:lpstr>
      <vt:lpstr>Calibri Light</vt:lpstr>
      <vt:lpstr>Wingdings</vt:lpstr>
      <vt:lpstr>Retrospektíva</vt:lpstr>
      <vt:lpstr>Prezentácia programu PowerPoint</vt:lpstr>
      <vt:lpstr>Prezentácia programu PowerPoint</vt:lpstr>
      <vt:lpstr>Železnica v intraviláne mesta</vt:lpstr>
      <vt:lpstr>Prezentácia programu PowerPoint</vt:lpstr>
      <vt:lpstr>História koľajovej dopravy v Bratislave</vt:lpstr>
      <vt:lpstr>PRESSBURGERBAHN</vt:lpstr>
      <vt:lpstr>Prezentácia programu PowerPoint</vt:lpstr>
      <vt:lpstr>Koniec prevádzky PRESSBURGERBAHN</vt:lpstr>
      <vt:lpstr>Rozhodnutia, ktoré boli zmarené alebo zmenené neodbornými rozhodnutiami</vt:lpstr>
      <vt:lpstr>Rozhodnutia, ktoré boli zmarené alebo zmenené neodbornými rozhodnutiami</vt:lpstr>
      <vt:lpstr>Rozhodnutia, ktoré boli zmarené alebo zmenené neodbornými rozhodnutiami</vt:lpstr>
      <vt:lpstr>Prezentácia programu PowerPoint</vt:lpstr>
      <vt:lpstr>Strategické rozhodnutia po roku 2000</vt:lpstr>
      <vt:lpstr>Prezentácia programu PowerPoint</vt:lpstr>
      <vt:lpstr>ŽELEZNICA V MESTE</vt:lpstr>
      <vt:lpstr>Železnica v meste</vt:lpstr>
      <vt:lpstr>Železničná stanica Filiálka v minulosti a dnes</vt:lpstr>
      <vt:lpstr>Súčasná železničná sieť</vt:lpstr>
      <vt:lpstr>Prezentácia programu PowerPoint</vt:lpstr>
      <vt:lpstr>Súčasná železničná sieť</vt:lpstr>
      <vt:lpstr>Terminály integrovanej osobnej prepravy</vt:lpstr>
      <vt:lpstr>Terminály integrovanej osobnej prepravy</vt:lpstr>
      <vt:lpstr>Terminály integrovanej osobnej prepravy</vt:lpstr>
      <vt:lpstr>Záver</vt:lpstr>
      <vt:lpstr>Záver</vt:lpstr>
      <vt:lpstr>Záver</vt:lpstr>
      <vt:lpstr>Záver</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Lorem Ipsum</dc:title>
  <dc:creator>Bronislav Weigl</dc:creator>
  <cp:lastModifiedBy>Bronislav Weigl</cp:lastModifiedBy>
  <cp:revision>81</cp:revision>
  <dcterms:created xsi:type="dcterms:W3CDTF">2023-02-26T15:03:29Z</dcterms:created>
  <dcterms:modified xsi:type="dcterms:W3CDTF">2024-09-29T16:37:13Z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