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0" r:id="rId3"/>
    <p:sldId id="261" r:id="rId4"/>
    <p:sldId id="262" r:id="rId5"/>
    <p:sldId id="259" r:id="rId6"/>
    <p:sldId id="257" r:id="rId7"/>
    <p:sldId id="265" r:id="rId8"/>
    <p:sldId id="266" r:id="rId9"/>
    <p:sldId id="267" r:id="rId10"/>
    <p:sldId id="268" r:id="rId11"/>
    <p:sldId id="269" r:id="rId12"/>
    <p:sldId id="270" r:id="rId13"/>
    <p:sldId id="271" r:id="rId14"/>
    <p:sldId id="283" r:id="rId15"/>
    <p:sldId id="272" r:id="rId16"/>
    <p:sldId id="273" r:id="rId17"/>
    <p:sldId id="274" r:id="rId18"/>
    <p:sldId id="275" r:id="rId19"/>
    <p:sldId id="276" r:id="rId20"/>
    <p:sldId id="277" r:id="rId21"/>
    <p:sldId id="278" r:id="rId22"/>
    <p:sldId id="279" r:id="rId23"/>
    <p:sldId id="280" r:id="rId24"/>
    <p:sldId id="282"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49"/>
    <a:srgbClr val="CC0099"/>
    <a:srgbClr val="FF9900"/>
    <a:srgbClr val="FFABC9"/>
    <a:srgbClr val="FFFF21"/>
    <a:srgbClr val="9900CC"/>
    <a:srgbClr val="D99B01"/>
    <a:srgbClr val="FF66CC"/>
    <a:srgbClr val="FF6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00" autoAdjust="0"/>
  </p:normalViewPr>
  <p:slideViewPr>
    <p:cSldViewPr>
      <p:cViewPr varScale="1">
        <p:scale>
          <a:sx n="87" d="100"/>
          <a:sy n="87" d="100"/>
        </p:scale>
        <p:origin x="1258" y="58"/>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A6B0A1-896D-424F-A73B-0EE50BD4CDC7}" type="datetimeFigureOut">
              <a:rPr lang="sk-SK" smtClean="0"/>
              <a:t>21. 5. 2023</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897E8-44D8-44B6-BBAC-09932A441BA9}" type="slidenum">
              <a:rPr lang="sk-SK" smtClean="0"/>
              <a:t>‹#›</a:t>
            </a:fld>
            <a:endParaRPr lang="sk-SK"/>
          </a:p>
        </p:txBody>
      </p:sp>
    </p:spTree>
    <p:extLst>
      <p:ext uri="{BB962C8B-B14F-4D97-AF65-F5344CB8AC3E}">
        <p14:creationId xmlns:p14="http://schemas.microsoft.com/office/powerpoint/2010/main" val="133880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CD897E8-44D8-44B6-BBAC-09932A441BA9}" type="slidenum">
              <a:rPr lang="sk-SK" smtClean="0"/>
              <a:t>6</a:t>
            </a:fld>
            <a:endParaRPr lang="sk-SK"/>
          </a:p>
        </p:txBody>
      </p:sp>
    </p:spTree>
    <p:extLst>
      <p:ext uri="{BB962C8B-B14F-4D97-AF65-F5344CB8AC3E}">
        <p14:creationId xmlns:p14="http://schemas.microsoft.com/office/powerpoint/2010/main" val="2839648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CD897E8-44D8-44B6-BBAC-09932A441BA9}" type="slidenum">
              <a:rPr lang="sk-SK" smtClean="0"/>
              <a:t>15</a:t>
            </a:fld>
            <a:endParaRPr lang="sk-SK"/>
          </a:p>
        </p:txBody>
      </p:sp>
    </p:spTree>
    <p:extLst>
      <p:ext uri="{BB962C8B-B14F-4D97-AF65-F5344CB8AC3E}">
        <p14:creationId xmlns:p14="http://schemas.microsoft.com/office/powerpoint/2010/main" val="1056376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CD897E8-44D8-44B6-BBAC-09932A441BA9}" type="slidenum">
              <a:rPr lang="sk-SK" smtClean="0"/>
              <a:t>16</a:t>
            </a:fld>
            <a:endParaRPr lang="sk-SK"/>
          </a:p>
        </p:txBody>
      </p:sp>
    </p:spTree>
    <p:extLst>
      <p:ext uri="{BB962C8B-B14F-4D97-AF65-F5344CB8AC3E}">
        <p14:creationId xmlns:p14="http://schemas.microsoft.com/office/powerpoint/2010/main" val="2533077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CD897E8-44D8-44B6-BBAC-09932A441BA9}" type="slidenum">
              <a:rPr lang="sk-SK" smtClean="0"/>
              <a:t>17</a:t>
            </a:fld>
            <a:endParaRPr lang="sk-SK"/>
          </a:p>
        </p:txBody>
      </p:sp>
    </p:spTree>
    <p:extLst>
      <p:ext uri="{BB962C8B-B14F-4D97-AF65-F5344CB8AC3E}">
        <p14:creationId xmlns:p14="http://schemas.microsoft.com/office/powerpoint/2010/main" val="950904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CD897E8-44D8-44B6-BBAC-09932A441BA9}" type="slidenum">
              <a:rPr lang="sk-SK" smtClean="0"/>
              <a:t>18</a:t>
            </a:fld>
            <a:endParaRPr lang="sk-SK"/>
          </a:p>
        </p:txBody>
      </p:sp>
    </p:spTree>
    <p:extLst>
      <p:ext uri="{BB962C8B-B14F-4D97-AF65-F5344CB8AC3E}">
        <p14:creationId xmlns:p14="http://schemas.microsoft.com/office/powerpoint/2010/main" val="1594370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CD897E8-44D8-44B6-BBAC-09932A441BA9}" type="slidenum">
              <a:rPr lang="sk-SK" smtClean="0"/>
              <a:t>19</a:t>
            </a:fld>
            <a:endParaRPr lang="sk-SK"/>
          </a:p>
        </p:txBody>
      </p:sp>
    </p:spTree>
    <p:extLst>
      <p:ext uri="{BB962C8B-B14F-4D97-AF65-F5344CB8AC3E}">
        <p14:creationId xmlns:p14="http://schemas.microsoft.com/office/powerpoint/2010/main" val="2993974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CD897E8-44D8-44B6-BBAC-09932A441BA9}" type="slidenum">
              <a:rPr lang="sk-SK" smtClean="0"/>
              <a:t>20</a:t>
            </a:fld>
            <a:endParaRPr lang="sk-SK"/>
          </a:p>
        </p:txBody>
      </p:sp>
    </p:spTree>
    <p:extLst>
      <p:ext uri="{BB962C8B-B14F-4D97-AF65-F5344CB8AC3E}">
        <p14:creationId xmlns:p14="http://schemas.microsoft.com/office/powerpoint/2010/main" val="3054946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CD897E8-44D8-44B6-BBAC-09932A441BA9}" type="slidenum">
              <a:rPr lang="sk-SK" smtClean="0"/>
              <a:t>21</a:t>
            </a:fld>
            <a:endParaRPr lang="sk-SK"/>
          </a:p>
        </p:txBody>
      </p:sp>
    </p:spTree>
    <p:extLst>
      <p:ext uri="{BB962C8B-B14F-4D97-AF65-F5344CB8AC3E}">
        <p14:creationId xmlns:p14="http://schemas.microsoft.com/office/powerpoint/2010/main" val="191766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CD897E8-44D8-44B6-BBAC-09932A441BA9}" type="slidenum">
              <a:rPr lang="sk-SK" smtClean="0"/>
              <a:t>22</a:t>
            </a:fld>
            <a:endParaRPr lang="sk-SK"/>
          </a:p>
        </p:txBody>
      </p:sp>
    </p:spTree>
    <p:extLst>
      <p:ext uri="{BB962C8B-B14F-4D97-AF65-F5344CB8AC3E}">
        <p14:creationId xmlns:p14="http://schemas.microsoft.com/office/powerpoint/2010/main" val="2251034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CD897E8-44D8-44B6-BBAC-09932A441BA9}" type="slidenum">
              <a:rPr lang="sk-SK" smtClean="0"/>
              <a:t>23</a:t>
            </a:fld>
            <a:endParaRPr lang="sk-SK"/>
          </a:p>
        </p:txBody>
      </p:sp>
    </p:spTree>
    <p:extLst>
      <p:ext uri="{BB962C8B-B14F-4D97-AF65-F5344CB8AC3E}">
        <p14:creationId xmlns:p14="http://schemas.microsoft.com/office/powerpoint/2010/main" val="2787633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CD897E8-44D8-44B6-BBAC-09932A441BA9}" type="slidenum">
              <a:rPr lang="sk-SK" smtClean="0"/>
              <a:t>7</a:t>
            </a:fld>
            <a:endParaRPr lang="sk-SK"/>
          </a:p>
        </p:txBody>
      </p:sp>
    </p:spTree>
    <p:extLst>
      <p:ext uri="{BB962C8B-B14F-4D97-AF65-F5344CB8AC3E}">
        <p14:creationId xmlns:p14="http://schemas.microsoft.com/office/powerpoint/2010/main" val="654176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CD897E8-44D8-44B6-BBAC-09932A441BA9}" type="slidenum">
              <a:rPr lang="sk-SK" smtClean="0"/>
              <a:t>8</a:t>
            </a:fld>
            <a:endParaRPr lang="sk-SK"/>
          </a:p>
        </p:txBody>
      </p:sp>
    </p:spTree>
    <p:extLst>
      <p:ext uri="{BB962C8B-B14F-4D97-AF65-F5344CB8AC3E}">
        <p14:creationId xmlns:p14="http://schemas.microsoft.com/office/powerpoint/2010/main" val="118057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CD897E8-44D8-44B6-BBAC-09932A441BA9}" type="slidenum">
              <a:rPr lang="sk-SK" smtClean="0"/>
              <a:t>9</a:t>
            </a:fld>
            <a:endParaRPr lang="sk-SK"/>
          </a:p>
        </p:txBody>
      </p:sp>
    </p:spTree>
    <p:extLst>
      <p:ext uri="{BB962C8B-B14F-4D97-AF65-F5344CB8AC3E}">
        <p14:creationId xmlns:p14="http://schemas.microsoft.com/office/powerpoint/2010/main" val="397751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CD897E8-44D8-44B6-BBAC-09932A441BA9}" type="slidenum">
              <a:rPr lang="sk-SK" smtClean="0"/>
              <a:t>10</a:t>
            </a:fld>
            <a:endParaRPr lang="sk-SK"/>
          </a:p>
        </p:txBody>
      </p:sp>
    </p:spTree>
    <p:extLst>
      <p:ext uri="{BB962C8B-B14F-4D97-AF65-F5344CB8AC3E}">
        <p14:creationId xmlns:p14="http://schemas.microsoft.com/office/powerpoint/2010/main" val="157793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CD897E8-44D8-44B6-BBAC-09932A441BA9}" type="slidenum">
              <a:rPr lang="sk-SK" smtClean="0"/>
              <a:t>11</a:t>
            </a:fld>
            <a:endParaRPr lang="sk-SK"/>
          </a:p>
        </p:txBody>
      </p:sp>
    </p:spTree>
    <p:extLst>
      <p:ext uri="{BB962C8B-B14F-4D97-AF65-F5344CB8AC3E}">
        <p14:creationId xmlns:p14="http://schemas.microsoft.com/office/powerpoint/2010/main" val="1805943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CD897E8-44D8-44B6-BBAC-09932A441BA9}" type="slidenum">
              <a:rPr lang="sk-SK" smtClean="0"/>
              <a:t>12</a:t>
            </a:fld>
            <a:endParaRPr lang="sk-SK"/>
          </a:p>
        </p:txBody>
      </p:sp>
    </p:spTree>
    <p:extLst>
      <p:ext uri="{BB962C8B-B14F-4D97-AF65-F5344CB8AC3E}">
        <p14:creationId xmlns:p14="http://schemas.microsoft.com/office/powerpoint/2010/main" val="4138220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CD897E8-44D8-44B6-BBAC-09932A441BA9}" type="slidenum">
              <a:rPr lang="sk-SK" smtClean="0"/>
              <a:t>13</a:t>
            </a:fld>
            <a:endParaRPr lang="sk-SK"/>
          </a:p>
        </p:txBody>
      </p:sp>
    </p:spTree>
    <p:extLst>
      <p:ext uri="{BB962C8B-B14F-4D97-AF65-F5344CB8AC3E}">
        <p14:creationId xmlns:p14="http://schemas.microsoft.com/office/powerpoint/2010/main" val="1986733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CD897E8-44D8-44B6-BBAC-09932A441BA9}" type="slidenum">
              <a:rPr lang="sk-SK" smtClean="0"/>
              <a:t>14</a:t>
            </a:fld>
            <a:endParaRPr lang="sk-SK"/>
          </a:p>
        </p:txBody>
      </p:sp>
    </p:spTree>
    <p:extLst>
      <p:ext uri="{BB962C8B-B14F-4D97-AF65-F5344CB8AC3E}">
        <p14:creationId xmlns:p14="http://schemas.microsoft.com/office/powerpoint/2010/main" val="3355752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6260" y="3182570"/>
            <a:ext cx="6413610" cy="1383822"/>
          </a:xfrm>
          <a:noFill/>
          <a:effectLst>
            <a:outerShdw blurRad="50800" dist="38100" dir="2700000" algn="tl" rotWithShape="0">
              <a:prstClr val="black">
                <a:alpha val="40000"/>
              </a:prstClr>
            </a:outerShdw>
          </a:effectLst>
        </p:spPr>
        <p:txBody>
          <a:bodyPr>
            <a:normAutofit/>
          </a:bodyPr>
          <a:lstStyle>
            <a:lvl1pPr algn="l">
              <a:defRPr sz="3600">
                <a:solidFill>
                  <a:srgbClr val="CC0049"/>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296260" y="1960930"/>
            <a:ext cx="6413610" cy="1221640"/>
          </a:xfrm>
          <a:noFill/>
        </p:spPr>
        <p:txBody>
          <a:bodyPr>
            <a:normAutofit/>
          </a:bodyPr>
          <a:lstStyle>
            <a:lvl1pPr marL="0" indent="0" algn="l">
              <a:buNone/>
              <a:defRPr sz="2800" b="0" i="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p>
          <a:p>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5/21/2023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655771" y="4043826"/>
            <a:ext cx="1066550" cy="38395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246070" cy="891995"/>
          </a:xfrm>
        </p:spPr>
        <p:txBody>
          <a:bodyPr>
            <a:normAutofit/>
          </a:bodyPr>
          <a:lstStyle>
            <a:lvl1pPr algn="l">
              <a:defRPr sz="3600" baseline="0">
                <a:solidFill>
                  <a:srgbClr val="CC0049"/>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197406"/>
            <a:ext cx="8246070" cy="3512210"/>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5955495" cy="572644"/>
          </a:xfrm>
        </p:spPr>
        <p:txBody>
          <a:bodyPr>
            <a:normAutofit/>
          </a:bodyPr>
          <a:lstStyle>
            <a:lvl1pPr algn="l">
              <a:defRPr sz="3600">
                <a:solidFill>
                  <a:srgbClr val="CC0049"/>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198559"/>
            <a:ext cx="5955495" cy="3511061"/>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5/21/2023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4" y="281175"/>
            <a:ext cx="8246071" cy="763525"/>
          </a:xfrm>
        </p:spPr>
        <p:txBody>
          <a:bodyPr>
            <a:normAutofit/>
          </a:bodyPr>
          <a:lstStyle>
            <a:lvl1pPr algn="l">
              <a:defRPr sz="3600" baseline="0">
                <a:solidFill>
                  <a:srgbClr val="CC0049"/>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808225"/>
            <a:ext cx="4040188" cy="479822"/>
          </a:xfrm>
        </p:spPr>
        <p:txBody>
          <a:bodyPr anchor="b"/>
          <a:lstStyle>
            <a:lvl1pPr marL="0" indent="0" algn="ctr">
              <a:buNone/>
              <a:defRPr sz="2400" b="1">
                <a:solidFill>
                  <a:srgbClr val="CC004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239745"/>
            <a:ext cx="4040188" cy="2137871"/>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808225"/>
            <a:ext cx="4041775" cy="479822"/>
          </a:xfrm>
        </p:spPr>
        <p:txBody>
          <a:bodyPr anchor="b"/>
          <a:lstStyle>
            <a:lvl1pPr marL="0" indent="0" algn="ctr">
              <a:buNone/>
              <a:defRPr sz="2400" b="1">
                <a:solidFill>
                  <a:srgbClr val="CC004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239745"/>
            <a:ext cx="4041775" cy="2137871"/>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50" y="4709620"/>
            <a:ext cx="9153150" cy="433880"/>
          </a:xfrm>
        </p:spPr>
        <p:txBody>
          <a:bodyPr>
            <a:normAutofit/>
          </a:bodyPr>
          <a:lstStyle/>
          <a:p>
            <a:pPr>
              <a:lnSpc>
                <a:spcPts val="2880"/>
              </a:lnSpc>
            </a:pPr>
            <a:r>
              <a:rPr lang="sk-SK" sz="1800" b="1" dirty="0">
                <a:solidFill>
                  <a:schemeClr val="tx1">
                    <a:lumMod val="95000"/>
                    <a:lumOff val="5000"/>
                  </a:schemeClr>
                </a:solidFill>
                <a:effectLst/>
                <a:latin typeface="Arial Narrow" panose="020B0606020202030204" pitchFamily="34" charset="0"/>
                <a:ea typeface="Times New Roman" panose="02020603050405020304" pitchFamily="18" charset="0"/>
                <a:cs typeface="Arial" panose="020B0604020202020204" pitchFamily="34" charset="0"/>
              </a:rPr>
              <a:t>Atraktívna verejná osobná doprava = zvyšovanie jej podielu voči individuálnej osobnej doprave</a:t>
            </a:r>
            <a:endParaRPr lang="en-US" sz="1800" dirty="0">
              <a:solidFill>
                <a:schemeClr val="tx1">
                  <a:lumMod val="95000"/>
                  <a:lumOff val="5000"/>
                </a:schemeClr>
              </a:solidFill>
            </a:endParaRPr>
          </a:p>
        </p:txBody>
      </p:sp>
      <p:sp>
        <p:nvSpPr>
          <p:cNvPr id="4" name="Title 1">
            <a:extLst>
              <a:ext uri="{FF2B5EF4-FFF2-40B4-BE49-F238E27FC236}">
                <a16:creationId xmlns:a16="http://schemas.microsoft.com/office/drawing/2014/main" id="{D444214B-F3DD-68AD-CDC9-3868EEC2490C}"/>
              </a:ext>
            </a:extLst>
          </p:cNvPr>
          <p:cNvSpPr txBox="1">
            <a:spLocks/>
          </p:cNvSpPr>
          <p:nvPr/>
        </p:nvSpPr>
        <p:spPr>
          <a:xfrm>
            <a:off x="-9150" y="640764"/>
            <a:ext cx="7167985" cy="43388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spcBef>
                <a:spcPct val="0"/>
              </a:spcBef>
              <a:buNone/>
              <a:defRPr sz="3600" kern="1200">
                <a:solidFill>
                  <a:srgbClr val="CC0049"/>
                </a:solidFill>
                <a:latin typeface="+mj-lt"/>
                <a:ea typeface="+mj-ea"/>
                <a:cs typeface="+mj-cs"/>
              </a:defRPr>
            </a:lvl1pPr>
          </a:lstStyle>
          <a:p>
            <a:pPr>
              <a:lnSpc>
                <a:spcPts val="2880"/>
              </a:lnSpc>
            </a:pPr>
            <a:r>
              <a:rPr lang="sk-SK" sz="3200" b="1" dirty="0">
                <a:solidFill>
                  <a:srgbClr val="FF0000"/>
                </a:solidFill>
                <a:latin typeface="Arial Narrow" panose="020B0606020202030204" pitchFamily="34" charset="0"/>
              </a:rPr>
              <a:t>UDRŽATEĽNÁ MOBILITA V MESTÁCH</a:t>
            </a:r>
            <a:endParaRPr lang="en-US" sz="3200" b="1" dirty="0">
              <a:solidFill>
                <a:srgbClr val="FF0000"/>
              </a:solidFill>
              <a:latin typeface="Arial Narrow" panose="020B0606020202030204" pitchFamily="34" charset="0"/>
            </a:endParaRPr>
          </a:p>
        </p:txBody>
      </p:sp>
      <p:sp>
        <p:nvSpPr>
          <p:cNvPr id="7" name="Title 1">
            <a:extLst>
              <a:ext uri="{FF2B5EF4-FFF2-40B4-BE49-F238E27FC236}">
                <a16:creationId xmlns:a16="http://schemas.microsoft.com/office/drawing/2014/main" id="{34418CE3-8FFB-FFE4-B2EB-CB0AC2ED1130}"/>
              </a:ext>
            </a:extLst>
          </p:cNvPr>
          <p:cNvSpPr txBox="1">
            <a:spLocks/>
          </p:cNvSpPr>
          <p:nvPr/>
        </p:nvSpPr>
        <p:spPr>
          <a:xfrm>
            <a:off x="-9151" y="0"/>
            <a:ext cx="3817625" cy="426837"/>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spcBef>
                <a:spcPct val="0"/>
              </a:spcBef>
              <a:buNone/>
              <a:defRPr sz="3600" kern="1200">
                <a:solidFill>
                  <a:srgbClr val="CC0049"/>
                </a:solidFill>
                <a:latin typeface="+mj-lt"/>
                <a:ea typeface="+mj-ea"/>
                <a:cs typeface="+mj-cs"/>
              </a:defRPr>
            </a:lvl1pPr>
          </a:lstStyle>
          <a:p>
            <a:pPr>
              <a:lnSpc>
                <a:spcPts val="2880"/>
              </a:lnSpc>
            </a:pPr>
            <a:r>
              <a:rPr lang="sk-SK" sz="1600" b="1" dirty="0">
                <a:solidFill>
                  <a:srgbClr val="FF0000"/>
                </a:solidFill>
                <a:latin typeface="Arial Narrow" panose="020B0606020202030204" pitchFamily="34" charset="0"/>
              </a:rPr>
              <a:t>XXIII Dopravno-inžinierske dni, </a:t>
            </a:r>
            <a:r>
              <a:rPr lang="cs-CZ" sz="1600" b="1" dirty="0">
                <a:solidFill>
                  <a:srgbClr val="FF0000"/>
                </a:solidFill>
                <a:latin typeface="Arial Narrow" panose="020B0606020202030204" pitchFamily="34" charset="0"/>
              </a:rPr>
              <a:t>Mikulov 2023</a:t>
            </a:r>
            <a:endParaRPr lang="en-US" sz="1600" b="1" dirty="0">
              <a:solidFill>
                <a:srgbClr val="FF0000"/>
              </a:solidFill>
              <a:latin typeface="Arial Narrow" panose="020B0606020202030204" pitchFamily="34" charset="0"/>
            </a:endParaRPr>
          </a:p>
        </p:txBody>
      </p:sp>
      <p:sp>
        <p:nvSpPr>
          <p:cNvPr id="8" name="Title 1">
            <a:extLst>
              <a:ext uri="{FF2B5EF4-FFF2-40B4-BE49-F238E27FC236}">
                <a16:creationId xmlns:a16="http://schemas.microsoft.com/office/drawing/2014/main" id="{00DAFEB0-3DE5-F030-487A-159C536B2150}"/>
              </a:ext>
            </a:extLst>
          </p:cNvPr>
          <p:cNvSpPr txBox="1">
            <a:spLocks/>
          </p:cNvSpPr>
          <p:nvPr/>
        </p:nvSpPr>
        <p:spPr>
          <a:xfrm>
            <a:off x="0" y="4278753"/>
            <a:ext cx="9144000" cy="61082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spcBef>
                <a:spcPct val="0"/>
              </a:spcBef>
              <a:buNone/>
              <a:defRPr sz="3600" kern="1200">
                <a:solidFill>
                  <a:srgbClr val="CC0049"/>
                </a:solidFill>
                <a:latin typeface="+mj-lt"/>
                <a:ea typeface="+mj-ea"/>
                <a:cs typeface="+mj-cs"/>
              </a:defRPr>
            </a:lvl1pPr>
          </a:lstStyle>
          <a:p>
            <a:pPr>
              <a:lnSpc>
                <a:spcPts val="2880"/>
              </a:lnSpc>
            </a:pPr>
            <a:r>
              <a:rPr lang="sk-SK" sz="2000" b="1" cap="all" dirty="0">
                <a:solidFill>
                  <a:schemeClr val="tx1"/>
                </a:solidFill>
                <a:effectLst/>
                <a:latin typeface="Arial Narrow" panose="020B0606020202030204" pitchFamily="34" charset="0"/>
                <a:ea typeface="Times New Roman" panose="02020603050405020304" pitchFamily="18" charset="0"/>
              </a:rPr>
              <a:t>Zvyšovanie kvality verejnej osobnej dopravy z pohľadu cestujúcich </a:t>
            </a:r>
            <a:endParaRPr lang="en-US" sz="2000" b="1" cap="all"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17" y="281175"/>
            <a:ext cx="8093366" cy="763525"/>
          </a:xfrm>
        </p:spPr>
        <p:txBody>
          <a:bodyPr>
            <a:normAutofit fontScale="90000"/>
          </a:bodyPr>
          <a:lstStyle/>
          <a:p>
            <a:pPr>
              <a:spcBef>
                <a:spcPts val="1200"/>
              </a:spcBef>
            </a:pPr>
            <a:r>
              <a:rPr lang="sk-SK" b="1" dirty="0">
                <a:latin typeface="Arial" panose="020B0604020202020204" pitchFamily="34" charset="0"/>
                <a:cs typeface="Arial" panose="020B0604020202020204" pitchFamily="34" charset="0"/>
              </a:rPr>
              <a:t>Dostupnosť, spoľahlivosť a pravidelnosť verejnej osobnej dopravy</a:t>
            </a:r>
          </a:p>
        </p:txBody>
      </p:sp>
      <p:sp>
        <p:nvSpPr>
          <p:cNvPr id="8" name="BlokTextu 7">
            <a:extLst>
              <a:ext uri="{FF2B5EF4-FFF2-40B4-BE49-F238E27FC236}">
                <a16:creationId xmlns:a16="http://schemas.microsoft.com/office/drawing/2014/main" id="{ADD09FF1-4F0C-665C-41FC-2C360C3304D2}"/>
              </a:ext>
            </a:extLst>
          </p:cNvPr>
          <p:cNvSpPr txBox="1"/>
          <p:nvPr/>
        </p:nvSpPr>
        <p:spPr>
          <a:xfrm>
            <a:off x="525317" y="1350110"/>
            <a:ext cx="8618683" cy="3693319"/>
          </a:xfrm>
          <a:prstGeom prst="rect">
            <a:avLst/>
          </a:prstGeom>
          <a:noFill/>
        </p:spPr>
        <p:txBody>
          <a:bodyPr wrap="square">
            <a:spAutoFit/>
          </a:bodyPr>
          <a:lstStyle/>
          <a:p>
            <a:pPr algn="just"/>
            <a:r>
              <a:rPr lang="sk-SK" sz="1800" dirty="0">
                <a:effectLst/>
                <a:latin typeface="Arial" panose="020B0604020202020204" pitchFamily="34" charset="0"/>
                <a:ea typeface="Times New Roman" panose="02020603050405020304" pitchFamily="18" charset="0"/>
              </a:rPr>
              <a:t>Pravidelní cestujúci dochádzajúci za prácou do mesta (pendleri) a ktorí majú bydlisko v dostupnosti k železničnej stanice alebo zastávke regionálnej trate, by mali mať možnosť parkovania na týchto zastávkach (budovania záchytných parkovísk v blízkosti železničných staníc a zastávok) a na cestu do mesta by mali využívať regionálnu železničnú dopravu. Alternatívou v obciach a mestách, ktoré sú v blízkosti železničných tratí, je vytvorenie buď systémovej mestskej hromadnej dopravy, resp. minimálne kyvadlovej dopravy z/do centier obcí ku/od každého regionálneho vlaku zastavujúcom na danej železničnej stanici alebo zastávke. Záchytné parkoviská na okraji miest by mali predovšetkým zabezpečovať parkovanie „vzdialených“ návštevníkov mesta, resp. tých, ktorí nemajú možnosť využitia koľajovej dopravy, s možnosťou mať zapracované cestovné na MHD v parkovnom. Samozrejme takéto parkoviská musia byť zabezpečené strážnou službou.</a:t>
            </a:r>
            <a:endParaRPr lang="sk-SK" dirty="0"/>
          </a:p>
        </p:txBody>
      </p:sp>
    </p:spTree>
    <p:extLst>
      <p:ext uri="{BB962C8B-B14F-4D97-AF65-F5344CB8AC3E}">
        <p14:creationId xmlns:p14="http://schemas.microsoft.com/office/powerpoint/2010/main" val="293949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17" y="281175"/>
            <a:ext cx="8093366" cy="763525"/>
          </a:xfrm>
        </p:spPr>
        <p:txBody>
          <a:bodyPr>
            <a:normAutofit fontScale="90000"/>
          </a:bodyPr>
          <a:lstStyle/>
          <a:p>
            <a:pPr>
              <a:spcBef>
                <a:spcPts val="1200"/>
              </a:spcBef>
            </a:pPr>
            <a:r>
              <a:rPr lang="sk-SK" b="1" dirty="0">
                <a:latin typeface="Arial" panose="020B0604020202020204" pitchFamily="34" charset="0"/>
                <a:cs typeface="Arial" panose="020B0604020202020204" pitchFamily="34" charset="0"/>
              </a:rPr>
              <a:t>Dostupnosť, spoľahlivosť a pravidelnosť verejnej osobnej dopravy</a:t>
            </a:r>
            <a:endParaRPr lang="sk-SK" sz="3600" b="1" dirty="0">
              <a:latin typeface="Arial" panose="020B0604020202020204" pitchFamily="34" charset="0"/>
              <a:ea typeface="Times New Roman" panose="02020603050405020304" pitchFamily="18" charset="0"/>
              <a:cs typeface="Arial" panose="020B0604020202020204" pitchFamily="34" charset="0"/>
            </a:endParaRPr>
          </a:p>
        </p:txBody>
      </p:sp>
      <p:sp>
        <p:nvSpPr>
          <p:cNvPr id="10" name="BlokTextu 9">
            <a:extLst>
              <a:ext uri="{FF2B5EF4-FFF2-40B4-BE49-F238E27FC236}">
                <a16:creationId xmlns:a16="http://schemas.microsoft.com/office/drawing/2014/main" id="{6C9D1985-426A-970A-32A9-420D1D0BE6D8}"/>
              </a:ext>
            </a:extLst>
          </p:cNvPr>
          <p:cNvSpPr txBox="1"/>
          <p:nvPr/>
        </p:nvSpPr>
        <p:spPr>
          <a:xfrm>
            <a:off x="527260" y="1372420"/>
            <a:ext cx="8436037" cy="738664"/>
          </a:xfrm>
          <a:prstGeom prst="rect">
            <a:avLst/>
          </a:prstGeom>
          <a:noFill/>
        </p:spPr>
        <p:txBody>
          <a:bodyPr wrap="square">
            <a:spAutoFit/>
          </a:bodyPr>
          <a:lstStyle/>
          <a:p>
            <a:pPr algn="just"/>
            <a:r>
              <a:rPr lang="sk-SK" sz="1400" b="1" dirty="0">
                <a:effectLst/>
                <a:latin typeface="Arial" panose="020B0604020202020204" pitchFamily="34" charset="0"/>
                <a:ea typeface="Times New Roman" panose="02020603050405020304" pitchFamily="18" charset="0"/>
              </a:rPr>
              <a:t>Na obrázkoch je prestupný bod na zastávke Riviéra v Bratislave a prestupný terminál v rakúskom meste </a:t>
            </a:r>
            <a:r>
              <a:rPr lang="sk-SK" sz="1400" b="1" dirty="0" err="1">
                <a:effectLst/>
                <a:latin typeface="Arial" panose="020B0604020202020204" pitchFamily="34" charset="0"/>
                <a:ea typeface="Times New Roman" panose="02020603050405020304" pitchFamily="18" charset="0"/>
              </a:rPr>
              <a:t>Graz</a:t>
            </a:r>
            <a:endParaRPr lang="sk-SK" sz="1400" b="1" dirty="0">
              <a:effectLst/>
              <a:latin typeface="Arial" panose="020B0604020202020204" pitchFamily="34" charset="0"/>
              <a:ea typeface="Times New Roman" panose="02020603050405020304" pitchFamily="18" charset="0"/>
            </a:endParaRPr>
          </a:p>
          <a:p>
            <a:pPr algn="just"/>
            <a:r>
              <a:rPr lang="sk-SK" sz="1400" b="1" dirty="0">
                <a:effectLst/>
                <a:latin typeface="Arial" panose="020B0604020202020204" pitchFamily="34" charset="0"/>
                <a:ea typeface="Times New Roman" panose="02020603050405020304" pitchFamily="18" charset="0"/>
              </a:rPr>
              <a:t>.</a:t>
            </a:r>
            <a:endParaRPr lang="sk-SK" sz="1400" dirty="0"/>
          </a:p>
        </p:txBody>
      </p:sp>
      <p:pic>
        <p:nvPicPr>
          <p:cNvPr id="5" name="Obrázok 4">
            <a:extLst>
              <a:ext uri="{FF2B5EF4-FFF2-40B4-BE49-F238E27FC236}">
                <a16:creationId xmlns:a16="http://schemas.microsoft.com/office/drawing/2014/main" id="{F490E287-9F8C-D050-D10E-A4A87EF778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855" y="1971062"/>
            <a:ext cx="3647541" cy="2736066"/>
          </a:xfrm>
          <a:prstGeom prst="rect">
            <a:avLst/>
          </a:prstGeom>
          <a:noFill/>
          <a:ln>
            <a:noFill/>
          </a:ln>
        </p:spPr>
      </p:pic>
      <p:pic>
        <p:nvPicPr>
          <p:cNvPr id="6" name="Obrázok 5">
            <a:extLst>
              <a:ext uri="{FF2B5EF4-FFF2-40B4-BE49-F238E27FC236}">
                <a16:creationId xmlns:a16="http://schemas.microsoft.com/office/drawing/2014/main" id="{4CF85457-B717-884D-95FB-003806E2953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2892" y="1936948"/>
            <a:ext cx="3672530" cy="2748690"/>
          </a:xfrm>
          <a:prstGeom prst="rect">
            <a:avLst/>
          </a:prstGeom>
          <a:noFill/>
          <a:ln>
            <a:noFill/>
          </a:ln>
        </p:spPr>
      </p:pic>
    </p:spTree>
    <p:extLst>
      <p:ext uri="{BB962C8B-B14F-4D97-AF65-F5344CB8AC3E}">
        <p14:creationId xmlns:p14="http://schemas.microsoft.com/office/powerpoint/2010/main" val="2347942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17" y="281175"/>
            <a:ext cx="8093366" cy="763525"/>
          </a:xfrm>
        </p:spPr>
        <p:txBody>
          <a:bodyPr>
            <a:normAutofit fontScale="90000"/>
          </a:bodyPr>
          <a:lstStyle/>
          <a:p>
            <a:pPr>
              <a:spcBef>
                <a:spcPts val="1200"/>
              </a:spcBef>
            </a:pPr>
            <a:r>
              <a:rPr lang="sk-SK" b="1" dirty="0">
                <a:latin typeface="Arial" panose="020B0604020202020204" pitchFamily="34" charset="0"/>
                <a:cs typeface="Arial" panose="020B0604020202020204" pitchFamily="34" charset="0"/>
              </a:rPr>
              <a:t>Dostupnosť, spoľahlivosť a pravidelnosť verejnej osobnej dopravy</a:t>
            </a:r>
            <a:endParaRPr lang="sk-SK" sz="3600" b="1" dirty="0">
              <a:latin typeface="Arial" panose="020B0604020202020204" pitchFamily="34" charset="0"/>
              <a:ea typeface="Times New Roman" panose="02020603050405020304" pitchFamily="18" charset="0"/>
              <a:cs typeface="Arial" panose="020B0604020202020204" pitchFamily="34" charset="0"/>
            </a:endParaRPr>
          </a:p>
        </p:txBody>
      </p:sp>
      <p:sp>
        <p:nvSpPr>
          <p:cNvPr id="3" name="Content Placeholder 2"/>
          <p:cNvSpPr>
            <a:spLocks noGrp="1"/>
          </p:cNvSpPr>
          <p:nvPr>
            <p:ph idx="1"/>
          </p:nvPr>
        </p:nvSpPr>
        <p:spPr>
          <a:xfrm>
            <a:off x="506817" y="1655520"/>
            <a:ext cx="3435863" cy="333828"/>
          </a:xfrm>
        </p:spPr>
        <p:txBody>
          <a:bodyPr>
            <a:normAutofit fontScale="92500" lnSpcReduction="20000"/>
          </a:bodyPr>
          <a:lstStyle/>
          <a:p>
            <a:pPr marL="0" indent="0" algn="just">
              <a:spcBef>
                <a:spcPts val="600"/>
              </a:spcBef>
              <a:buNone/>
            </a:pPr>
            <a:r>
              <a:rPr lang="sk-SK" sz="1900" b="1" i="1" dirty="0">
                <a:effectLst/>
                <a:latin typeface="Arial" panose="020B0604020202020204" pitchFamily="34" charset="0"/>
                <a:ea typeface="Times New Roman" panose="02020603050405020304" pitchFamily="18" charset="0"/>
              </a:rPr>
              <a:t>Záverečné zhrnutie</a:t>
            </a:r>
            <a:endParaRPr lang="sk-SK" sz="1900" b="1" dirty="0">
              <a:solidFill>
                <a:schemeClr val="tx1"/>
              </a:solidFill>
              <a:effectLst/>
              <a:latin typeface="Arial" panose="020B0604020202020204" pitchFamily="34" charset="0"/>
              <a:ea typeface="Times New Roman" panose="02020603050405020304" pitchFamily="18" charset="0"/>
            </a:endParaRPr>
          </a:p>
          <a:p>
            <a:pPr marL="0" indent="0">
              <a:buNone/>
            </a:pPr>
            <a:endParaRPr lang="en-US" dirty="0"/>
          </a:p>
        </p:txBody>
      </p:sp>
      <p:sp>
        <p:nvSpPr>
          <p:cNvPr id="5" name="BlokTextu 4">
            <a:extLst>
              <a:ext uri="{FF2B5EF4-FFF2-40B4-BE49-F238E27FC236}">
                <a16:creationId xmlns:a16="http://schemas.microsoft.com/office/drawing/2014/main" id="{E5F209DF-775B-373D-E49E-6D61B703D48D}"/>
              </a:ext>
            </a:extLst>
          </p:cNvPr>
          <p:cNvSpPr txBox="1"/>
          <p:nvPr/>
        </p:nvSpPr>
        <p:spPr>
          <a:xfrm>
            <a:off x="506817" y="2113635"/>
            <a:ext cx="8618683" cy="2862322"/>
          </a:xfrm>
          <a:prstGeom prst="rect">
            <a:avLst/>
          </a:prstGeom>
          <a:noFill/>
        </p:spPr>
        <p:txBody>
          <a:bodyPr wrap="square">
            <a:spAutoFit/>
          </a:bodyPr>
          <a:lstStyle/>
          <a:p>
            <a:pPr algn="just">
              <a:spcBef>
                <a:spcPts val="600"/>
              </a:spcBef>
              <a:spcAft>
                <a:spcPts val="0"/>
              </a:spcAft>
            </a:pPr>
            <a:r>
              <a:rPr lang="sk-SK" sz="1800" dirty="0">
                <a:effectLst/>
                <a:latin typeface="Arial" panose="020B0604020202020204" pitchFamily="34" charset="0"/>
                <a:ea typeface="Times New Roman" panose="02020603050405020304" pitchFamily="18" charset="0"/>
              </a:rPr>
              <a:t>Cestujúci, ktorý sa rozhoduje medzi VOD a IAD očakáva z jeho pohľadu:</a:t>
            </a:r>
          </a:p>
          <a:p>
            <a:pPr marL="342900" marR="71755" lvl="0" indent="-342900" algn="just">
              <a:spcAft>
                <a:spcPts val="0"/>
              </a:spcAft>
              <a:buFont typeface="Symbol" panose="05050102010706020507" pitchFamily="18" charset="2"/>
              <a:buChar char=""/>
              <a:tabLst>
                <a:tab pos="228600" algn="l"/>
              </a:tabLst>
            </a:pPr>
            <a:r>
              <a:rPr lang="sk-SK" sz="1800" dirty="0">
                <a:effectLst/>
                <a:latin typeface="Arial" panose="020B0604020202020204" pitchFamily="34" charset="0"/>
                <a:ea typeface="Times New Roman" panose="02020603050405020304" pitchFamily="18" charset="0"/>
              </a:rPr>
              <a:t>optimálnu sieť verejnej dopravy, </a:t>
            </a:r>
            <a:endParaRPr lang="sk-SK" sz="1800" dirty="0">
              <a:effectLst/>
              <a:latin typeface="Times New Roman" panose="02020603050405020304" pitchFamily="18" charset="0"/>
              <a:ea typeface="Times New Roman" panose="02020603050405020304" pitchFamily="18" charset="0"/>
            </a:endParaRPr>
          </a:p>
          <a:p>
            <a:pPr marL="342900" marR="71755" lvl="0" indent="-342900" algn="just">
              <a:spcAft>
                <a:spcPts val="0"/>
              </a:spcAft>
              <a:buFont typeface="Symbol" panose="05050102010706020507" pitchFamily="18" charset="2"/>
              <a:buChar char=""/>
              <a:tabLst>
                <a:tab pos="228600" algn="l"/>
              </a:tabLst>
            </a:pPr>
            <a:r>
              <a:rPr lang="sk-SK" sz="1800" dirty="0">
                <a:effectLst/>
                <a:latin typeface="Arial" panose="020B0604020202020204" pitchFamily="34" charset="0"/>
                <a:ea typeface="Times New Roman" panose="02020603050405020304" pitchFamily="18" charset="0"/>
              </a:rPr>
              <a:t>precízne konštruované cestovné poriadky s previazanými nadväznosťami spojov vlastnej mestskej hromadnej dopravy ako aj medzi MHD a prímestskou dopravou, vychádzajúcimi s potrieb zistenej frekvencie,</a:t>
            </a:r>
            <a:endParaRPr lang="sk-SK" sz="1800" dirty="0">
              <a:effectLst/>
              <a:latin typeface="Times New Roman" panose="02020603050405020304" pitchFamily="18" charset="0"/>
              <a:ea typeface="Times New Roman" panose="02020603050405020304" pitchFamily="18" charset="0"/>
            </a:endParaRPr>
          </a:p>
          <a:p>
            <a:pPr marL="342900" marR="71755" lvl="0" indent="-342900" algn="just">
              <a:spcAft>
                <a:spcPts val="0"/>
              </a:spcAft>
              <a:buFont typeface="Symbol" panose="05050102010706020507" pitchFamily="18" charset="2"/>
              <a:buChar char=""/>
              <a:tabLst>
                <a:tab pos="228600" algn="l"/>
              </a:tabLst>
            </a:pPr>
            <a:r>
              <a:rPr lang="sk-SK" sz="1800" dirty="0">
                <a:effectLst/>
                <a:latin typeface="Arial" panose="020B0604020202020204" pitchFamily="34" charset="0"/>
                <a:ea typeface="Times New Roman" panose="02020603050405020304" pitchFamily="18" charset="0"/>
              </a:rPr>
              <a:t>prísne dodržiavanie zverejnených cestovných poriadkov a maximálne nahradzovanie </a:t>
            </a:r>
            <a:r>
              <a:rPr lang="sk-SK" i="1" dirty="0">
                <a:latin typeface="Arial" panose="020B0604020202020204" pitchFamily="34" charset="0"/>
              </a:rPr>
              <a:t>vynechaných, zmeškaných ale aj ohrozených spojov,</a:t>
            </a:r>
          </a:p>
          <a:p>
            <a:pPr marL="342900" marR="71755" lvl="0" indent="-342900" algn="just">
              <a:spcAft>
                <a:spcPts val="0"/>
              </a:spcAft>
              <a:buFont typeface="Symbol" panose="05050102010706020507" pitchFamily="18" charset="2"/>
              <a:buChar char=""/>
              <a:tabLst>
                <a:tab pos="228600" algn="l"/>
              </a:tabLst>
            </a:pPr>
            <a:r>
              <a:rPr lang="sk-SK" i="1" dirty="0">
                <a:latin typeface="Arial" panose="020B0604020202020204" pitchFamily="34" charset="0"/>
              </a:rPr>
              <a:t>trvalú automatizovanú objektívnu kontrolu a riadenie MHD (kontrola polohy vozidiel a dodržovania cestovných poriadkov, komunikácia s dopravným dispečingom)</a:t>
            </a:r>
          </a:p>
        </p:txBody>
      </p:sp>
    </p:spTree>
    <p:extLst>
      <p:ext uri="{BB962C8B-B14F-4D97-AF65-F5344CB8AC3E}">
        <p14:creationId xmlns:p14="http://schemas.microsoft.com/office/powerpoint/2010/main" val="1389527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17" y="281175"/>
            <a:ext cx="8093366" cy="763525"/>
          </a:xfrm>
        </p:spPr>
        <p:txBody>
          <a:bodyPr>
            <a:normAutofit/>
          </a:bodyPr>
          <a:lstStyle/>
          <a:p>
            <a:pPr>
              <a:spcBef>
                <a:spcPts val="1200"/>
              </a:spcBef>
            </a:pPr>
            <a:r>
              <a:rPr lang="sk-SK" b="1" dirty="0">
                <a:latin typeface="Arial" panose="020B0604020202020204" pitchFamily="34" charset="0"/>
                <a:cs typeface="Arial" panose="020B0604020202020204" pitchFamily="34" charset="0"/>
              </a:rPr>
              <a:t>Rýchlosť a plynulosť dopravy</a:t>
            </a:r>
          </a:p>
        </p:txBody>
      </p:sp>
      <p:sp>
        <p:nvSpPr>
          <p:cNvPr id="5" name="BlokTextu 4">
            <a:extLst>
              <a:ext uri="{FF2B5EF4-FFF2-40B4-BE49-F238E27FC236}">
                <a16:creationId xmlns:a16="http://schemas.microsoft.com/office/drawing/2014/main" id="{E5F209DF-775B-373D-E49E-6D61B703D48D}"/>
              </a:ext>
            </a:extLst>
          </p:cNvPr>
          <p:cNvSpPr txBox="1"/>
          <p:nvPr/>
        </p:nvSpPr>
        <p:spPr>
          <a:xfrm>
            <a:off x="525317" y="1382501"/>
            <a:ext cx="8618683" cy="2031325"/>
          </a:xfrm>
          <a:prstGeom prst="rect">
            <a:avLst/>
          </a:prstGeom>
          <a:noFill/>
        </p:spPr>
        <p:txBody>
          <a:bodyPr wrap="square">
            <a:spAutoFit/>
          </a:bodyPr>
          <a:lstStyle/>
          <a:p>
            <a:pPr algn="just">
              <a:spcBef>
                <a:spcPts val="600"/>
              </a:spcBef>
              <a:spcAft>
                <a:spcPts val="0"/>
              </a:spcAft>
            </a:pPr>
            <a:r>
              <a:rPr lang="sk-SK" sz="1800" dirty="0">
                <a:effectLst/>
                <a:latin typeface="Arial" panose="020B0604020202020204" pitchFamily="34" charset="0"/>
                <a:ea typeface="Times New Roman" panose="02020603050405020304" pitchFamily="18" charset="0"/>
              </a:rPr>
              <a:t>Cestujúci, ktorý sa rozhoduje medzi VOD a IAD o.i. porovnáva aj dobu, za ktorú dosiahne svoj cieľ. Samozrejme, okrem vlastnej doby prepravy, vrátane aj pešej chôdze, je nezanedbateľným časom (v prípade že nemá svoje parkovacie miesto) aj „hľadanie miesta pre zaparkovanie“. Hlavným nástrojom tohto je preferencia MHD. V tejto oblasti je nutné zvyšovať počet  vyhradených jazdných pruhov pre VOD a pomocou komunikácie VOD s radičmi cestnej dopravnej signalizácie vytvárať ďalšie možnosti dynamickej preferencie vozidiel VOD.</a:t>
            </a:r>
            <a:endParaRPr lang="sk-SK" sz="1800" dirty="0">
              <a:effectLst/>
              <a:latin typeface="Times New Roman" panose="02020603050405020304" pitchFamily="18" charset="0"/>
              <a:ea typeface="Times New Roman" panose="02020603050405020304" pitchFamily="18" charset="0"/>
            </a:endParaRPr>
          </a:p>
        </p:txBody>
      </p:sp>
      <p:sp>
        <p:nvSpPr>
          <p:cNvPr id="8" name="BlokTextu 7">
            <a:extLst>
              <a:ext uri="{FF2B5EF4-FFF2-40B4-BE49-F238E27FC236}">
                <a16:creationId xmlns:a16="http://schemas.microsoft.com/office/drawing/2014/main" id="{ADD09FF1-4F0C-665C-41FC-2C360C3304D2}"/>
              </a:ext>
            </a:extLst>
          </p:cNvPr>
          <p:cNvSpPr txBox="1"/>
          <p:nvPr/>
        </p:nvSpPr>
        <p:spPr>
          <a:xfrm>
            <a:off x="525316" y="3433821"/>
            <a:ext cx="8618683" cy="1200329"/>
          </a:xfrm>
          <a:prstGeom prst="rect">
            <a:avLst/>
          </a:prstGeom>
          <a:noFill/>
        </p:spPr>
        <p:txBody>
          <a:bodyPr wrap="square">
            <a:spAutoFit/>
          </a:bodyPr>
          <a:lstStyle/>
          <a:p>
            <a:pPr algn="just"/>
            <a:r>
              <a:rPr lang="sk-SK" sz="1800" dirty="0">
                <a:effectLst/>
                <a:latin typeface="Arial" panose="020B0604020202020204" pitchFamily="34" charset="0"/>
                <a:ea typeface="Times New Roman" panose="02020603050405020304" pitchFamily="18" charset="0"/>
              </a:rPr>
              <a:t>K týmto opatreniam možno pridať a komplexné zriadenie všetkých zastávok na znamenie, čo má za následok nielen zlepšenie plynulosti dopravy, ale aj na znižovanie spotreby pohonných hmôt, elektrickej energie a šetrenie komponentov vozidiel</a:t>
            </a:r>
            <a:r>
              <a:rPr lang="sk-SK" sz="1800" i="1" dirty="0">
                <a:effectLst/>
                <a:latin typeface="Arial" panose="020B0604020202020204" pitchFamily="34" charset="0"/>
                <a:ea typeface="Times New Roman" panose="02020603050405020304" pitchFamily="18" charset="0"/>
              </a:rPr>
              <a:t>.</a:t>
            </a:r>
            <a:endParaRPr lang="sk-SK" dirty="0"/>
          </a:p>
        </p:txBody>
      </p:sp>
    </p:spTree>
    <p:extLst>
      <p:ext uri="{BB962C8B-B14F-4D97-AF65-F5344CB8AC3E}">
        <p14:creationId xmlns:p14="http://schemas.microsoft.com/office/powerpoint/2010/main" val="2100252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17" y="281175"/>
            <a:ext cx="8093366" cy="763525"/>
          </a:xfrm>
        </p:spPr>
        <p:txBody>
          <a:bodyPr>
            <a:normAutofit/>
          </a:bodyPr>
          <a:lstStyle/>
          <a:p>
            <a:pPr>
              <a:spcBef>
                <a:spcPts val="1200"/>
              </a:spcBef>
            </a:pPr>
            <a:r>
              <a:rPr lang="sk-SK" b="1" dirty="0">
                <a:latin typeface="Arial" panose="020B0604020202020204" pitchFamily="34" charset="0"/>
                <a:cs typeface="Arial" panose="020B0604020202020204" pitchFamily="34" charset="0"/>
              </a:rPr>
              <a:t>Rýchlosť a plynulosť dopravy</a:t>
            </a:r>
          </a:p>
        </p:txBody>
      </p:sp>
      <p:sp>
        <p:nvSpPr>
          <p:cNvPr id="5" name="BlokTextu 4">
            <a:extLst>
              <a:ext uri="{FF2B5EF4-FFF2-40B4-BE49-F238E27FC236}">
                <a16:creationId xmlns:a16="http://schemas.microsoft.com/office/drawing/2014/main" id="{E5F209DF-775B-373D-E49E-6D61B703D48D}"/>
              </a:ext>
            </a:extLst>
          </p:cNvPr>
          <p:cNvSpPr txBox="1"/>
          <p:nvPr/>
        </p:nvSpPr>
        <p:spPr>
          <a:xfrm>
            <a:off x="525317" y="1382501"/>
            <a:ext cx="8618683" cy="1477328"/>
          </a:xfrm>
          <a:prstGeom prst="rect">
            <a:avLst/>
          </a:prstGeom>
          <a:noFill/>
        </p:spPr>
        <p:txBody>
          <a:bodyPr wrap="square">
            <a:spAutoFit/>
          </a:bodyPr>
          <a:lstStyle/>
          <a:p>
            <a:pPr algn="just">
              <a:spcBef>
                <a:spcPts val="600"/>
              </a:spcBef>
              <a:spcAft>
                <a:spcPts val="0"/>
              </a:spcAft>
            </a:pPr>
            <a:r>
              <a:rPr lang="sk-SK" sz="1800" dirty="0">
                <a:effectLst/>
                <a:latin typeface="Arial" panose="020B0604020202020204" pitchFamily="34" charset="0"/>
                <a:ea typeface="Times New Roman" panose="02020603050405020304" pitchFamily="18" charset="0"/>
              </a:rPr>
              <a:t>K zrýchleniu dráhovej mestskej dopravy – električiek a trolejbusov patria aj nové, moderné koľajové a trolejové konštrukciu umožňujúce čo najvyššiu prejazdovú rýchlosť. Už dnes sú známe koľajové výhybky pre električky, resp. trolejové výhybky pre trolejbusy umožňujúce prejazdovú rýchlosť 50 km/h, čím predovšetkým trolejbusy neobmedzujú dopravný prúd ostatných vozidiel. </a:t>
            </a:r>
            <a:endParaRPr lang="sk-SK" sz="1800" dirty="0">
              <a:effectLst/>
              <a:latin typeface="Times New Roman" panose="02020603050405020304" pitchFamily="18" charset="0"/>
              <a:ea typeface="Times New Roman" panose="02020603050405020304" pitchFamily="18" charset="0"/>
            </a:endParaRPr>
          </a:p>
        </p:txBody>
      </p:sp>
      <p:pic>
        <p:nvPicPr>
          <p:cNvPr id="4" name="Obrázok 3">
            <a:extLst>
              <a:ext uri="{FF2B5EF4-FFF2-40B4-BE49-F238E27FC236}">
                <a16:creationId xmlns:a16="http://schemas.microsoft.com/office/drawing/2014/main" id="{B3DB31A3-416E-83E2-5815-55FFD26A46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9567" y="2928515"/>
            <a:ext cx="4636700" cy="2086515"/>
          </a:xfrm>
          <a:prstGeom prst="rect">
            <a:avLst/>
          </a:prstGeom>
        </p:spPr>
      </p:pic>
      <p:sp>
        <p:nvSpPr>
          <p:cNvPr id="6" name="BlokTextu 5">
            <a:extLst>
              <a:ext uri="{FF2B5EF4-FFF2-40B4-BE49-F238E27FC236}">
                <a16:creationId xmlns:a16="http://schemas.microsoft.com/office/drawing/2014/main" id="{6034F536-407F-5C09-FE5B-8B4413A926BE}"/>
              </a:ext>
            </a:extLst>
          </p:cNvPr>
          <p:cNvSpPr txBox="1"/>
          <p:nvPr/>
        </p:nvSpPr>
        <p:spPr>
          <a:xfrm>
            <a:off x="525316" y="2928515"/>
            <a:ext cx="3893979" cy="923330"/>
          </a:xfrm>
          <a:prstGeom prst="rect">
            <a:avLst/>
          </a:prstGeom>
          <a:noFill/>
        </p:spPr>
        <p:txBody>
          <a:bodyPr wrap="square">
            <a:spAutoFit/>
          </a:bodyPr>
          <a:lstStyle/>
          <a:p>
            <a:pPr algn="just">
              <a:spcBef>
                <a:spcPts val="600"/>
              </a:spcBef>
              <a:spcAft>
                <a:spcPts val="0"/>
              </a:spcAft>
            </a:pPr>
            <a:r>
              <a:rPr lang="sk-SK" sz="1800" dirty="0">
                <a:effectLst/>
                <a:latin typeface="Arial" panose="020B0604020202020204" pitchFamily="34" charset="0"/>
                <a:ea typeface="Times New Roman" panose="02020603050405020304" pitchFamily="18" charset="0"/>
              </a:rPr>
              <a:t>Trolejová výhybka ELEKTROLINE pre rýchlosť 50 km/h v sieti plzenskej trolejbusovej dopravy.  </a:t>
            </a:r>
            <a:endParaRPr lang="sk-SK"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555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17" y="281175"/>
            <a:ext cx="8093366" cy="763525"/>
          </a:xfrm>
        </p:spPr>
        <p:txBody>
          <a:bodyPr>
            <a:normAutofit/>
          </a:bodyPr>
          <a:lstStyle/>
          <a:p>
            <a:pPr>
              <a:spcBef>
                <a:spcPts val="1200"/>
              </a:spcBef>
            </a:pPr>
            <a:r>
              <a:rPr lang="sk-SK" b="1" dirty="0">
                <a:latin typeface="Arial" panose="020B0604020202020204" pitchFamily="34" charset="0"/>
                <a:cs typeface="Arial" panose="020B0604020202020204" pitchFamily="34" charset="0"/>
              </a:rPr>
              <a:t>Rýchlosť a plynulosť dopravy</a:t>
            </a:r>
          </a:p>
        </p:txBody>
      </p:sp>
      <p:sp>
        <p:nvSpPr>
          <p:cNvPr id="3" name="Content Placeholder 2">
            <a:extLst>
              <a:ext uri="{FF2B5EF4-FFF2-40B4-BE49-F238E27FC236}">
                <a16:creationId xmlns:a16="http://schemas.microsoft.com/office/drawing/2014/main" id="{D7892C66-29E3-0496-F2B4-24CBD08CDA93}"/>
              </a:ext>
            </a:extLst>
          </p:cNvPr>
          <p:cNvSpPr>
            <a:spLocks noGrp="1"/>
          </p:cNvSpPr>
          <p:nvPr>
            <p:ph idx="1"/>
          </p:nvPr>
        </p:nvSpPr>
        <p:spPr>
          <a:xfrm>
            <a:off x="601670" y="1013749"/>
            <a:ext cx="3435863" cy="333828"/>
          </a:xfrm>
        </p:spPr>
        <p:txBody>
          <a:bodyPr>
            <a:normAutofit fontScale="92500" lnSpcReduction="20000"/>
          </a:bodyPr>
          <a:lstStyle/>
          <a:p>
            <a:pPr marL="0" indent="0" algn="just">
              <a:spcBef>
                <a:spcPts val="600"/>
              </a:spcBef>
              <a:buNone/>
            </a:pPr>
            <a:r>
              <a:rPr lang="sk-SK" sz="1900" b="1" i="1" dirty="0">
                <a:effectLst/>
                <a:latin typeface="Arial" panose="020B0604020202020204" pitchFamily="34" charset="0"/>
                <a:ea typeface="Times New Roman" panose="02020603050405020304" pitchFamily="18" charset="0"/>
              </a:rPr>
              <a:t>Záverečné zhrnutie</a:t>
            </a:r>
            <a:endParaRPr lang="sk-SK" sz="1900" b="1" dirty="0">
              <a:solidFill>
                <a:schemeClr val="tx1"/>
              </a:solidFill>
              <a:effectLst/>
              <a:latin typeface="Arial" panose="020B0604020202020204" pitchFamily="34" charset="0"/>
              <a:ea typeface="Times New Roman" panose="02020603050405020304" pitchFamily="18" charset="0"/>
            </a:endParaRPr>
          </a:p>
          <a:p>
            <a:pPr marL="0" indent="0">
              <a:buNone/>
            </a:pPr>
            <a:endParaRPr lang="en-US" dirty="0"/>
          </a:p>
        </p:txBody>
      </p:sp>
      <p:sp>
        <p:nvSpPr>
          <p:cNvPr id="14" name="BlokTextu 13">
            <a:extLst>
              <a:ext uri="{FF2B5EF4-FFF2-40B4-BE49-F238E27FC236}">
                <a16:creationId xmlns:a16="http://schemas.microsoft.com/office/drawing/2014/main" id="{C65D7572-8004-9B28-C1DD-8FB28E6C84F1}"/>
              </a:ext>
            </a:extLst>
          </p:cNvPr>
          <p:cNvSpPr txBox="1"/>
          <p:nvPr/>
        </p:nvSpPr>
        <p:spPr>
          <a:xfrm>
            <a:off x="518010" y="1347577"/>
            <a:ext cx="8618682" cy="923330"/>
          </a:xfrm>
          <a:prstGeom prst="rect">
            <a:avLst/>
          </a:prstGeom>
          <a:noFill/>
        </p:spPr>
        <p:txBody>
          <a:bodyPr wrap="square">
            <a:spAutoFit/>
          </a:bodyPr>
          <a:lstStyle/>
          <a:p>
            <a:pPr marL="71755" marR="71755" algn="just">
              <a:spcBef>
                <a:spcPts val="600"/>
              </a:spcBef>
              <a:spcAft>
                <a:spcPts val="0"/>
              </a:spcAft>
            </a:pPr>
            <a:r>
              <a:rPr lang="sk-SK" sz="1800" dirty="0">
                <a:effectLst/>
                <a:latin typeface="Arial" panose="020B0604020202020204" pitchFamily="34" charset="0"/>
                <a:ea typeface="Times New Roman" panose="02020603050405020304" pitchFamily="18" charset="0"/>
                <a:cs typeface="Arial" panose="020B0604020202020204" pitchFamily="34" charset="0"/>
              </a:rPr>
              <a:t>Cestujúcemu musí VOD ponúknuť rýchlejšie cestovanie. Cestujúci musí jednoznačne vidieť, že cestovaním VOD dosiahne svoj cieľ minimálne tak rýchlo, ako by cestoval svojim autom. Toto musí zabezpečiť</a:t>
            </a:r>
            <a:endParaRPr lang="sk-SK"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8" name="BlokTextu 17">
            <a:extLst>
              <a:ext uri="{FF2B5EF4-FFF2-40B4-BE49-F238E27FC236}">
                <a16:creationId xmlns:a16="http://schemas.microsoft.com/office/drawing/2014/main" id="{5F38BE7E-C3FC-195A-AB48-7F260C4C8970}"/>
              </a:ext>
            </a:extLst>
          </p:cNvPr>
          <p:cNvSpPr txBox="1"/>
          <p:nvPr/>
        </p:nvSpPr>
        <p:spPr>
          <a:xfrm>
            <a:off x="582189" y="2277002"/>
            <a:ext cx="8535022" cy="2585323"/>
          </a:xfrm>
          <a:prstGeom prst="rect">
            <a:avLst/>
          </a:prstGeom>
          <a:noFill/>
        </p:spPr>
        <p:txBody>
          <a:bodyPr wrap="square">
            <a:spAutoFit/>
          </a:bodyPr>
          <a:lstStyle/>
          <a:p>
            <a:pPr marL="342900" marR="71755" lvl="0" indent="-342900" algn="just">
              <a:spcAft>
                <a:spcPts val="0"/>
              </a:spcAft>
              <a:buFont typeface="Symbol" panose="05050102010706020507" pitchFamily="18" charset="2"/>
              <a:buChar char=""/>
              <a:tabLst>
                <a:tab pos="228600" algn="l"/>
              </a:tabLst>
            </a:pPr>
            <a:r>
              <a:rPr lang="sk-SK" dirty="0">
                <a:effectLst/>
                <a:latin typeface="Arial" panose="020B0604020202020204" pitchFamily="34" charset="0"/>
                <a:ea typeface="Times New Roman" panose="02020603050405020304" pitchFamily="18" charset="0"/>
                <a:cs typeface="Arial" panose="020B0604020202020204" pitchFamily="34" charset="0"/>
              </a:rPr>
              <a:t>priestorová segregácia (nielen koľajových tratí ale aj pozemných komunikácií dopravným značením - BUS pruhy alebo stavebným oddelením, mimoúrovňové križovania, podzemné trasy),</a:t>
            </a:r>
          </a:p>
          <a:p>
            <a:pPr marL="342900" marR="71755" lvl="0" indent="-342900" algn="just">
              <a:spcAft>
                <a:spcPts val="0"/>
              </a:spcAft>
              <a:buFont typeface="Symbol" panose="05050102010706020507" pitchFamily="18" charset="2"/>
              <a:buChar char=""/>
              <a:tabLst>
                <a:tab pos="228600" algn="l"/>
              </a:tabLst>
            </a:pPr>
            <a:r>
              <a:rPr lang="sk-SK" dirty="0">
                <a:effectLst/>
                <a:latin typeface="Arial" panose="020B0604020202020204" pitchFamily="34" charset="0"/>
                <a:ea typeface="Times New Roman" panose="02020603050405020304" pitchFamily="18" charset="0"/>
                <a:cs typeface="Arial" panose="020B0604020202020204" pitchFamily="34" charset="0"/>
              </a:rPr>
              <a:t>dynamická preferencia vozidiel VOD na križovatkách riadených cestnou dopravnou signalizáciou a to buď komunikáciou vozidla (palubného počítača s rádiostanicou) s radičom CDS, alebo pomocou indukčných slučiek, </a:t>
            </a:r>
          </a:p>
          <a:p>
            <a:pPr marL="342900" marR="71755" lvl="0" indent="-342900" algn="just">
              <a:spcAft>
                <a:spcPts val="0"/>
              </a:spcAft>
              <a:buFont typeface="Symbol" panose="05050102010706020507" pitchFamily="18" charset="2"/>
              <a:buChar char=""/>
              <a:tabLst>
                <a:tab pos="228600" algn="l"/>
              </a:tabLst>
            </a:pPr>
            <a:r>
              <a:rPr lang="sk-SK" dirty="0">
                <a:effectLst/>
                <a:latin typeface="Arial" panose="020B0604020202020204" pitchFamily="34" charset="0"/>
                <a:ea typeface="Times New Roman" panose="02020603050405020304" pitchFamily="18" charset="0"/>
                <a:cs typeface="Arial" panose="020B0604020202020204" pitchFamily="34" charset="0"/>
              </a:rPr>
              <a:t>podpora toku vozidiel MHD v toku - zelená vlna,</a:t>
            </a:r>
          </a:p>
          <a:p>
            <a:pPr marL="342900" marR="71755" lvl="0" indent="-342900" algn="just">
              <a:spcAft>
                <a:spcPts val="0"/>
              </a:spcAft>
              <a:buFont typeface="Symbol" panose="05050102010706020507" pitchFamily="18" charset="2"/>
              <a:buChar char=""/>
              <a:tabLst>
                <a:tab pos="228600" algn="l"/>
              </a:tabLst>
            </a:pPr>
            <a:r>
              <a:rPr lang="sk-SK" dirty="0">
                <a:effectLst/>
                <a:latin typeface="Arial" panose="020B0604020202020204" pitchFamily="34" charset="0"/>
                <a:ea typeface="Times New Roman" panose="02020603050405020304" pitchFamily="18" charset="0"/>
                <a:cs typeface="Arial" panose="020B0604020202020204" pitchFamily="34" charset="0"/>
              </a:rPr>
              <a:t>staničenie a zaraďovanie sa späť do dopravných prúdov,</a:t>
            </a:r>
          </a:p>
          <a:p>
            <a:pPr marL="342900" marR="71755" lvl="0" indent="-342900" algn="just">
              <a:spcAft>
                <a:spcPts val="0"/>
              </a:spcAft>
              <a:buFont typeface="Symbol" panose="05050102010706020507" pitchFamily="18" charset="2"/>
              <a:buChar char=""/>
              <a:tabLst>
                <a:tab pos="228600" algn="l"/>
              </a:tabLst>
            </a:pPr>
            <a:r>
              <a:rPr lang="sk-SK" b="1" i="1" dirty="0">
                <a:effectLst/>
                <a:latin typeface="Arial" panose="020B0604020202020204" pitchFamily="34" charset="0"/>
                <a:ea typeface="Times New Roman" panose="02020603050405020304" pitchFamily="18" charset="0"/>
                <a:cs typeface="Arial" panose="020B0604020202020204" pitchFamily="34" charset="0"/>
              </a:rPr>
              <a:t>a .....  &gt;&gt;&gt;&gt;</a:t>
            </a:r>
            <a:endParaRPr lang="sk-SK"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21508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17" y="281175"/>
            <a:ext cx="8093366" cy="763525"/>
          </a:xfrm>
        </p:spPr>
        <p:txBody>
          <a:bodyPr>
            <a:normAutofit/>
          </a:bodyPr>
          <a:lstStyle/>
          <a:p>
            <a:pPr>
              <a:spcBef>
                <a:spcPts val="1200"/>
              </a:spcBef>
            </a:pPr>
            <a:r>
              <a:rPr lang="sk-SK" b="1" dirty="0">
                <a:latin typeface="Arial" panose="020B0604020202020204" pitchFamily="34" charset="0"/>
                <a:cs typeface="Arial" panose="020B0604020202020204" pitchFamily="34" charset="0"/>
              </a:rPr>
              <a:t>Rýchlosť a plynulosť dopravy</a:t>
            </a:r>
          </a:p>
        </p:txBody>
      </p:sp>
      <p:sp>
        <p:nvSpPr>
          <p:cNvPr id="18" name="BlokTextu 17">
            <a:extLst>
              <a:ext uri="{FF2B5EF4-FFF2-40B4-BE49-F238E27FC236}">
                <a16:creationId xmlns:a16="http://schemas.microsoft.com/office/drawing/2014/main" id="{5F38BE7E-C3FC-195A-AB48-7F260C4C8970}"/>
              </a:ext>
            </a:extLst>
          </p:cNvPr>
          <p:cNvSpPr txBox="1"/>
          <p:nvPr/>
        </p:nvSpPr>
        <p:spPr>
          <a:xfrm>
            <a:off x="601670" y="1756142"/>
            <a:ext cx="4123035" cy="1631216"/>
          </a:xfrm>
          <a:prstGeom prst="rect">
            <a:avLst/>
          </a:prstGeom>
          <a:noFill/>
        </p:spPr>
        <p:txBody>
          <a:bodyPr wrap="square">
            <a:spAutoFit/>
          </a:bodyPr>
          <a:lstStyle/>
          <a:p>
            <a:pPr marL="342900" marR="71755" lvl="0" indent="-342900" algn="just">
              <a:spcAft>
                <a:spcPts val="0"/>
              </a:spcAft>
              <a:buFont typeface="Symbol" panose="05050102010706020507" pitchFamily="18" charset="2"/>
              <a:buChar char=""/>
              <a:tabLst>
                <a:tab pos="228600" algn="l"/>
              </a:tabLst>
            </a:pPr>
            <a:r>
              <a:rPr lang="sk-SK" sz="2000" b="1" i="1" dirty="0">
                <a:solidFill>
                  <a:srgbClr val="FF0000"/>
                </a:solidFill>
                <a:effectLst/>
                <a:latin typeface="Arial Narrow" panose="020B0606020202030204" pitchFamily="34" charset="0"/>
                <a:ea typeface="Times New Roman" panose="02020603050405020304" pitchFamily="18" charset="0"/>
              </a:rPr>
              <a:t>dôsledná kontrola a následná represia tých, ktorý zneužívajú jazdou vyhradené jazdné pruhy, resp. využívajú jazdné pruhy a zastávky MHD na parkovanie </a:t>
            </a:r>
            <a:endParaRPr lang="sk-SK" sz="2000" dirty="0">
              <a:solidFill>
                <a:srgbClr val="FF0000"/>
              </a:solidFill>
              <a:effectLst/>
              <a:latin typeface="Arial Narrow" panose="020B0606020202030204" pitchFamily="34" charset="0"/>
              <a:ea typeface="Times New Roman" panose="02020603050405020304" pitchFamily="18" charset="0"/>
            </a:endParaRPr>
          </a:p>
        </p:txBody>
      </p:sp>
      <p:pic>
        <p:nvPicPr>
          <p:cNvPr id="6" name="Obrázok 5">
            <a:extLst>
              <a:ext uri="{FF2B5EF4-FFF2-40B4-BE49-F238E27FC236}">
                <a16:creationId xmlns:a16="http://schemas.microsoft.com/office/drawing/2014/main" id="{B43AB856-DFFD-771A-4270-427310A779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1208" y="1836643"/>
            <a:ext cx="4256312" cy="3192812"/>
          </a:xfrm>
          <a:prstGeom prst="rect">
            <a:avLst/>
          </a:prstGeom>
          <a:noFill/>
          <a:ln>
            <a:noFill/>
          </a:ln>
        </p:spPr>
      </p:pic>
      <p:sp>
        <p:nvSpPr>
          <p:cNvPr id="9" name="Content Placeholder 2">
            <a:extLst>
              <a:ext uri="{FF2B5EF4-FFF2-40B4-BE49-F238E27FC236}">
                <a16:creationId xmlns:a16="http://schemas.microsoft.com/office/drawing/2014/main" id="{2C3B21AD-6A7B-75A9-4FC2-2E82335202A8}"/>
              </a:ext>
            </a:extLst>
          </p:cNvPr>
          <p:cNvSpPr>
            <a:spLocks noGrp="1"/>
          </p:cNvSpPr>
          <p:nvPr>
            <p:ph idx="1"/>
          </p:nvPr>
        </p:nvSpPr>
        <p:spPr>
          <a:xfrm>
            <a:off x="601670" y="1502815"/>
            <a:ext cx="3435863" cy="333828"/>
          </a:xfrm>
        </p:spPr>
        <p:txBody>
          <a:bodyPr>
            <a:normAutofit fontScale="92500" lnSpcReduction="10000"/>
          </a:bodyPr>
          <a:lstStyle/>
          <a:p>
            <a:pPr marL="0" marR="71755" lvl="0" indent="0" algn="just">
              <a:spcAft>
                <a:spcPts val="0"/>
              </a:spcAft>
              <a:buNone/>
              <a:tabLst>
                <a:tab pos="228600" algn="l"/>
              </a:tabLst>
            </a:pPr>
            <a:r>
              <a:rPr lang="sk-SK" sz="1800" b="1" i="1" dirty="0">
                <a:effectLst/>
                <a:latin typeface="Arial" panose="020B0604020202020204" pitchFamily="34" charset="0"/>
                <a:ea typeface="Times New Roman" panose="02020603050405020304" pitchFamily="18" charset="0"/>
                <a:cs typeface="Arial" panose="020B0604020202020204" pitchFamily="34" charset="0"/>
              </a:rPr>
              <a:t>a .....  &gt;&gt;&gt;&gt;</a:t>
            </a:r>
            <a:endParaRPr lang="sk-SK"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46183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2000"/>
                                        <p:tgtEl>
                                          <p:spTgt spid="9">
                                            <p:txEl>
                                              <p:pRg st="0" end="0"/>
                                            </p:txEl>
                                          </p:spTgt>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17" y="281175"/>
            <a:ext cx="8591894" cy="763525"/>
          </a:xfrm>
        </p:spPr>
        <p:txBody>
          <a:bodyPr>
            <a:normAutofit fontScale="90000"/>
          </a:bodyPr>
          <a:lstStyle/>
          <a:p>
            <a:pPr>
              <a:spcBef>
                <a:spcPts val="1200"/>
              </a:spcBef>
            </a:pPr>
            <a:r>
              <a:rPr lang="sk-SK" sz="3200" b="1" dirty="0">
                <a:latin typeface="Arial" panose="020B0604020202020204" pitchFamily="34" charset="0"/>
                <a:cs typeface="Arial" panose="020B0604020202020204" pitchFamily="34" charset="0"/>
              </a:rPr>
              <a:t>Zákaznícka podpora - PRÍSTUP K ZÁKAZNÍKOM</a:t>
            </a:r>
          </a:p>
        </p:txBody>
      </p:sp>
      <p:sp>
        <p:nvSpPr>
          <p:cNvPr id="14" name="BlokTextu 13">
            <a:extLst>
              <a:ext uri="{FF2B5EF4-FFF2-40B4-BE49-F238E27FC236}">
                <a16:creationId xmlns:a16="http://schemas.microsoft.com/office/drawing/2014/main" id="{C65D7572-8004-9B28-C1DD-8FB28E6C84F1}"/>
              </a:ext>
            </a:extLst>
          </p:cNvPr>
          <p:cNvSpPr txBox="1"/>
          <p:nvPr/>
        </p:nvSpPr>
        <p:spPr>
          <a:xfrm>
            <a:off x="474606" y="1502815"/>
            <a:ext cx="8618682" cy="1631216"/>
          </a:xfrm>
          <a:prstGeom prst="rect">
            <a:avLst/>
          </a:prstGeom>
          <a:noFill/>
        </p:spPr>
        <p:txBody>
          <a:bodyPr wrap="square">
            <a:spAutoFit/>
          </a:bodyPr>
          <a:lstStyle/>
          <a:p>
            <a:pPr marL="71755" marR="71755" algn="just">
              <a:spcBef>
                <a:spcPts val="600"/>
              </a:spcBef>
              <a:spcAft>
                <a:spcPts val="0"/>
              </a:spcAft>
            </a:pPr>
            <a:r>
              <a:rPr lang="sk-SK" sz="2000" b="1" dirty="0">
                <a:effectLst/>
                <a:latin typeface="Arial" panose="020B0604020202020204" pitchFamily="34" charset="0"/>
                <a:ea typeface="Times New Roman" panose="02020603050405020304" pitchFamily="18" charset="0"/>
              </a:rPr>
              <a:t>Dopravca si musí uvedomovať, že cestujúci je zákazníkom, využívajúci jeho služby. Rovnako ako v iných segmentoch služieb, aj tu musí platiť „</a:t>
            </a:r>
            <a:r>
              <a:rPr lang="sk-SK" sz="2000" b="1" i="1" dirty="0">
                <a:solidFill>
                  <a:srgbClr val="FF0000"/>
                </a:solidFill>
                <a:effectLst/>
                <a:latin typeface="Arial" panose="020B0604020202020204" pitchFamily="34" charset="0"/>
                <a:ea typeface="Times New Roman" panose="02020603050405020304" pitchFamily="18" charset="0"/>
              </a:rPr>
              <a:t>Náš zákazník, náš pán</a:t>
            </a:r>
            <a:r>
              <a:rPr lang="sk-SK" sz="2000" b="1" dirty="0">
                <a:effectLst/>
                <a:latin typeface="Arial" panose="020B0604020202020204" pitchFamily="34" charset="0"/>
                <a:ea typeface="Times New Roman" panose="02020603050405020304" pitchFamily="18" charset="0"/>
              </a:rPr>
              <a:t>“, ktorý očakáva od dopravcu služby, ktoré by mali byť ďalším benefitom pri využívaní jeho služieb. </a:t>
            </a:r>
            <a:endParaRPr lang="sk-SK"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BlokTextu 6">
            <a:extLst>
              <a:ext uri="{FF2B5EF4-FFF2-40B4-BE49-F238E27FC236}">
                <a16:creationId xmlns:a16="http://schemas.microsoft.com/office/drawing/2014/main" id="{54BE35D8-B1F1-0560-A875-4D85CEB3BBFF}"/>
              </a:ext>
            </a:extLst>
          </p:cNvPr>
          <p:cNvSpPr txBox="1"/>
          <p:nvPr/>
        </p:nvSpPr>
        <p:spPr>
          <a:xfrm>
            <a:off x="567449" y="3238314"/>
            <a:ext cx="8432996" cy="1631216"/>
          </a:xfrm>
          <a:prstGeom prst="rect">
            <a:avLst/>
          </a:prstGeom>
          <a:noFill/>
        </p:spPr>
        <p:txBody>
          <a:bodyPr wrap="square">
            <a:spAutoFit/>
          </a:bodyPr>
          <a:lstStyle/>
          <a:p>
            <a:pPr algn="just"/>
            <a:r>
              <a:rPr lang="sk-SK" sz="2000" b="1" dirty="0">
                <a:effectLst/>
                <a:latin typeface="Arial" panose="020B0604020202020204" pitchFamily="34" charset="0"/>
                <a:ea typeface="Times New Roman" panose="02020603050405020304" pitchFamily="18" charset="0"/>
              </a:rPr>
              <a:t>V súčasnej dobe je to poskytovanie informácií, ktoré zabezpečujú ďalšie komforty cestovania, ktoré sú naviazané na základný vozidlový systém skladajúci sa z palubného počítača, rádiostanice a zariadením na sledovanie okamžitej polohy vozidla (zariadenie GPS) </a:t>
            </a:r>
            <a:endParaRPr lang="sk-SK" sz="2000" dirty="0"/>
          </a:p>
        </p:txBody>
      </p:sp>
    </p:spTree>
    <p:extLst>
      <p:ext uri="{BB962C8B-B14F-4D97-AF65-F5344CB8AC3E}">
        <p14:creationId xmlns:p14="http://schemas.microsoft.com/office/powerpoint/2010/main" val="2636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668246" cy="763525"/>
          </a:xfrm>
        </p:spPr>
        <p:txBody>
          <a:bodyPr>
            <a:normAutofit/>
          </a:bodyPr>
          <a:lstStyle/>
          <a:p>
            <a:pPr>
              <a:spcBef>
                <a:spcPts val="1200"/>
              </a:spcBef>
            </a:pPr>
            <a:r>
              <a:rPr lang="sk-SK" sz="2900" b="1" dirty="0">
                <a:latin typeface="Arial" panose="020B0604020202020204" pitchFamily="34" charset="0"/>
                <a:cs typeface="Arial" panose="020B0604020202020204" pitchFamily="34" charset="0"/>
              </a:rPr>
              <a:t>Zákaznícka podpora - PRÍSTUP K ZÁKAZNÍKOM</a:t>
            </a:r>
          </a:p>
        </p:txBody>
      </p:sp>
      <p:sp>
        <p:nvSpPr>
          <p:cNvPr id="3" name="Content Placeholder 2">
            <a:extLst>
              <a:ext uri="{FF2B5EF4-FFF2-40B4-BE49-F238E27FC236}">
                <a16:creationId xmlns:a16="http://schemas.microsoft.com/office/drawing/2014/main" id="{D7892C66-29E3-0496-F2B4-24CBD08CDA93}"/>
              </a:ext>
            </a:extLst>
          </p:cNvPr>
          <p:cNvSpPr>
            <a:spLocks noGrp="1"/>
          </p:cNvSpPr>
          <p:nvPr>
            <p:ph idx="1"/>
          </p:nvPr>
        </p:nvSpPr>
        <p:spPr>
          <a:xfrm>
            <a:off x="601670" y="1013749"/>
            <a:ext cx="3435863" cy="333828"/>
          </a:xfrm>
        </p:spPr>
        <p:txBody>
          <a:bodyPr>
            <a:normAutofit fontScale="92500" lnSpcReduction="20000"/>
          </a:bodyPr>
          <a:lstStyle/>
          <a:p>
            <a:pPr marL="0" indent="0" algn="just">
              <a:spcBef>
                <a:spcPts val="600"/>
              </a:spcBef>
              <a:buNone/>
            </a:pPr>
            <a:r>
              <a:rPr lang="sk-SK" sz="1900" b="1" i="1" dirty="0">
                <a:effectLst/>
                <a:latin typeface="Arial" panose="020B0604020202020204" pitchFamily="34" charset="0"/>
                <a:ea typeface="Times New Roman" panose="02020603050405020304" pitchFamily="18" charset="0"/>
              </a:rPr>
              <a:t>Záverečné zhrnutie</a:t>
            </a:r>
            <a:endParaRPr lang="sk-SK" sz="1900" b="1" dirty="0">
              <a:solidFill>
                <a:schemeClr val="tx1"/>
              </a:solidFill>
              <a:effectLst/>
              <a:latin typeface="Arial" panose="020B0604020202020204" pitchFamily="34" charset="0"/>
              <a:ea typeface="Times New Roman" panose="02020603050405020304" pitchFamily="18" charset="0"/>
            </a:endParaRPr>
          </a:p>
          <a:p>
            <a:pPr marL="0" indent="0">
              <a:buNone/>
            </a:pPr>
            <a:endParaRPr lang="en-US" dirty="0"/>
          </a:p>
        </p:txBody>
      </p:sp>
      <p:sp>
        <p:nvSpPr>
          <p:cNvPr id="14" name="BlokTextu 13">
            <a:extLst>
              <a:ext uri="{FF2B5EF4-FFF2-40B4-BE49-F238E27FC236}">
                <a16:creationId xmlns:a16="http://schemas.microsoft.com/office/drawing/2014/main" id="{C65D7572-8004-9B28-C1DD-8FB28E6C84F1}"/>
              </a:ext>
            </a:extLst>
          </p:cNvPr>
          <p:cNvSpPr txBox="1"/>
          <p:nvPr/>
        </p:nvSpPr>
        <p:spPr>
          <a:xfrm>
            <a:off x="525318" y="1385100"/>
            <a:ext cx="8618682" cy="923330"/>
          </a:xfrm>
          <a:prstGeom prst="rect">
            <a:avLst/>
          </a:prstGeom>
          <a:noFill/>
        </p:spPr>
        <p:txBody>
          <a:bodyPr wrap="square">
            <a:spAutoFit/>
          </a:bodyPr>
          <a:lstStyle/>
          <a:p>
            <a:pPr marL="71755" marR="71755" algn="just">
              <a:spcBef>
                <a:spcPts val="600"/>
              </a:spcBef>
              <a:spcAft>
                <a:spcPts val="0"/>
              </a:spcAft>
            </a:pPr>
            <a:r>
              <a:rPr lang="sk-SK" sz="1800" dirty="0">
                <a:effectLst/>
                <a:latin typeface="Arial" panose="020B0604020202020204" pitchFamily="34" charset="0"/>
                <a:ea typeface="Times New Roman" panose="02020603050405020304" pitchFamily="18" charset="0"/>
              </a:rPr>
              <a:t>Cestujúci očakáva ďalšie informácie od dopravcu; na jednej strane zavádzanie najmodernejších technológii pre zabezpečenie aktuálnych informácií a na druhej strane slušné a profesionálne vystupovanie personálu:</a:t>
            </a:r>
            <a:endParaRPr lang="sk-SK"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8" name="BlokTextu 17">
            <a:extLst>
              <a:ext uri="{FF2B5EF4-FFF2-40B4-BE49-F238E27FC236}">
                <a16:creationId xmlns:a16="http://schemas.microsoft.com/office/drawing/2014/main" id="{5F38BE7E-C3FC-195A-AB48-7F260C4C8970}"/>
              </a:ext>
            </a:extLst>
          </p:cNvPr>
          <p:cNvSpPr txBox="1"/>
          <p:nvPr/>
        </p:nvSpPr>
        <p:spPr>
          <a:xfrm>
            <a:off x="570652" y="2281178"/>
            <a:ext cx="6369342" cy="2862322"/>
          </a:xfrm>
          <a:prstGeom prst="rect">
            <a:avLst/>
          </a:prstGeom>
          <a:noFill/>
        </p:spPr>
        <p:txBody>
          <a:bodyPr wrap="square">
            <a:spAutoFit/>
          </a:bodyPr>
          <a:lstStyle/>
          <a:p>
            <a:pPr marL="342900" marR="71755" lvl="0" indent="-342900" algn="just">
              <a:spcAft>
                <a:spcPts val="0"/>
              </a:spcAft>
              <a:buFont typeface="Symbol" panose="05050102010706020507" pitchFamily="18" charset="2"/>
              <a:buChar char=""/>
              <a:tabLst>
                <a:tab pos="228600" algn="l"/>
              </a:tabLst>
            </a:pPr>
            <a:r>
              <a:rPr lang="sk-SK" sz="1800" dirty="0">
                <a:effectLst/>
                <a:latin typeface="Arial" panose="020B0604020202020204" pitchFamily="34" charset="0"/>
                <a:ea typeface="Times New Roman" panose="02020603050405020304" pitchFamily="18" charset="0"/>
              </a:rPr>
              <a:t>dokonalé, včasné a detailné informácie (oznamy, relácie do médií, informačné kampane)</a:t>
            </a:r>
            <a:endParaRPr lang="sk-SK" sz="1800" dirty="0">
              <a:effectLst/>
              <a:latin typeface="Times New Roman" panose="02020603050405020304" pitchFamily="18" charset="0"/>
              <a:ea typeface="Times New Roman" panose="02020603050405020304" pitchFamily="18" charset="0"/>
            </a:endParaRPr>
          </a:p>
          <a:p>
            <a:pPr marL="342900" marR="71755" lvl="0" indent="-342900" algn="just">
              <a:spcAft>
                <a:spcPts val="0"/>
              </a:spcAft>
              <a:buFont typeface="Symbol" panose="05050102010706020507" pitchFamily="18" charset="2"/>
              <a:buChar char=""/>
              <a:tabLst>
                <a:tab pos="228600" algn="l"/>
              </a:tabLst>
            </a:pPr>
            <a:r>
              <a:rPr lang="sk-SK" sz="1800" dirty="0">
                <a:effectLst/>
                <a:latin typeface="Arial" panose="020B0604020202020204" pitchFamily="34" charset="0"/>
                <a:ea typeface="Times New Roman" panose="02020603050405020304" pitchFamily="18" charset="0"/>
              </a:rPr>
              <a:t>prepracované organizačné postupy výluk (projekt náhradnej dopravy, aktívny dispečerský dozor, označenie, informatika).</a:t>
            </a:r>
            <a:endParaRPr lang="sk-SK" sz="1800" dirty="0">
              <a:effectLst/>
              <a:latin typeface="Times New Roman" panose="02020603050405020304" pitchFamily="18" charset="0"/>
              <a:ea typeface="Times New Roman" panose="02020603050405020304" pitchFamily="18" charset="0"/>
            </a:endParaRPr>
          </a:p>
          <a:p>
            <a:pPr marL="342900" marR="71755" lvl="0" indent="-342900" algn="just">
              <a:spcAft>
                <a:spcPts val="0"/>
              </a:spcAft>
              <a:buFont typeface="Symbol" panose="05050102010706020507" pitchFamily="18" charset="2"/>
              <a:buChar char=""/>
              <a:tabLst>
                <a:tab pos="228600" algn="l"/>
              </a:tabLst>
            </a:pPr>
            <a:r>
              <a:rPr lang="sk-SK" sz="1800" dirty="0">
                <a:effectLst/>
                <a:latin typeface="Arial" panose="020B0604020202020204" pitchFamily="34" charset="0"/>
                <a:ea typeface="Times New Roman" panose="02020603050405020304" pitchFamily="18" charset="0"/>
              </a:rPr>
              <a:t>zvyšovanie finančných prostriedkov s využívaním „Eurofondov“ na informatiku a osvetu (elektronické cestovné poriadky, elektronické zastávkové a vozidlové informačné systémy oznamy, mapky siete MHD, informačné materiály a pod.).</a:t>
            </a:r>
            <a:endParaRPr lang="sk-SK" sz="1800" dirty="0">
              <a:effectLst/>
              <a:latin typeface="Times New Roman" panose="02020603050405020304" pitchFamily="18" charset="0"/>
              <a:ea typeface="Times New Roman" panose="02020603050405020304" pitchFamily="18" charset="0"/>
            </a:endParaRPr>
          </a:p>
        </p:txBody>
      </p:sp>
      <p:pic>
        <p:nvPicPr>
          <p:cNvPr id="4" name="Obrázok 3">
            <a:extLst>
              <a:ext uri="{FF2B5EF4-FFF2-40B4-BE49-F238E27FC236}">
                <a16:creationId xmlns:a16="http://schemas.microsoft.com/office/drawing/2014/main" id="{CAD0953D-30F9-67EF-C37C-4852E445D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5281" y="2384080"/>
            <a:ext cx="2048914" cy="2731680"/>
          </a:xfrm>
          <a:prstGeom prst="rect">
            <a:avLst/>
          </a:prstGeom>
        </p:spPr>
      </p:pic>
    </p:spTree>
    <p:extLst>
      <p:ext uri="{BB962C8B-B14F-4D97-AF65-F5344CB8AC3E}">
        <p14:creationId xmlns:p14="http://schemas.microsoft.com/office/powerpoint/2010/main" val="423915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1000" fill="hold"/>
                                        <p:tgtEl>
                                          <p:spTgt spid="18"/>
                                        </p:tgtEl>
                                        <p:attrNameLst>
                                          <p:attrName>ppt_x</p:attrName>
                                        </p:attrNameLst>
                                      </p:cBhvr>
                                      <p:tavLst>
                                        <p:tav tm="0">
                                          <p:val>
                                            <p:strVal val="0-#ppt_w/2"/>
                                          </p:val>
                                        </p:tav>
                                        <p:tav tm="100000">
                                          <p:val>
                                            <p:strVal val="#ppt_x"/>
                                          </p:val>
                                        </p:tav>
                                      </p:tavLst>
                                    </p:anim>
                                    <p:anim calcmode="lin" valueType="num">
                                      <p:cBhvr additive="base">
                                        <p:cTn id="13" dur="10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1"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668246" cy="763525"/>
          </a:xfrm>
        </p:spPr>
        <p:txBody>
          <a:bodyPr>
            <a:normAutofit/>
          </a:bodyPr>
          <a:lstStyle/>
          <a:p>
            <a:pPr>
              <a:spcBef>
                <a:spcPts val="1200"/>
              </a:spcBef>
            </a:pPr>
            <a:r>
              <a:rPr lang="sk-SK" sz="2900" b="1" dirty="0">
                <a:latin typeface="Arial" panose="020B0604020202020204" pitchFamily="34" charset="0"/>
                <a:cs typeface="Arial" panose="020B0604020202020204" pitchFamily="34" charset="0"/>
              </a:rPr>
              <a:t>Zákaznícka podpora - PRÍSTUP K ZÁKAZNÍKOM</a:t>
            </a:r>
          </a:p>
        </p:txBody>
      </p:sp>
      <p:sp>
        <p:nvSpPr>
          <p:cNvPr id="13" name="BlokTextu 12">
            <a:extLst>
              <a:ext uri="{FF2B5EF4-FFF2-40B4-BE49-F238E27FC236}">
                <a16:creationId xmlns:a16="http://schemas.microsoft.com/office/drawing/2014/main" id="{4A4271B2-845E-1B35-1A03-CE43E8AE88C2}"/>
              </a:ext>
            </a:extLst>
          </p:cNvPr>
          <p:cNvSpPr txBox="1"/>
          <p:nvPr/>
        </p:nvSpPr>
        <p:spPr>
          <a:xfrm>
            <a:off x="448965" y="1350110"/>
            <a:ext cx="8551480" cy="646331"/>
          </a:xfrm>
          <a:prstGeom prst="rect">
            <a:avLst/>
          </a:prstGeom>
          <a:noFill/>
        </p:spPr>
        <p:txBody>
          <a:bodyPr wrap="square">
            <a:spAutoFit/>
          </a:bodyPr>
          <a:lstStyle/>
          <a:p>
            <a:pPr marL="342900" marR="71755" lvl="0" indent="-342900" algn="just">
              <a:spcAft>
                <a:spcPts val="0"/>
              </a:spcAft>
              <a:buFont typeface="Symbol" panose="05050102010706020507" pitchFamily="18" charset="2"/>
              <a:buChar char=""/>
              <a:tabLst>
                <a:tab pos="228600" algn="l"/>
              </a:tabLst>
            </a:pPr>
            <a:r>
              <a:rPr lang="sk-SK" sz="1800" dirty="0">
                <a:effectLst/>
                <a:latin typeface="Arial" panose="020B0604020202020204" pitchFamily="34" charset="0"/>
                <a:ea typeface="Times New Roman" panose="02020603050405020304" pitchFamily="18" charset="0"/>
              </a:rPr>
              <a:t>diaľkové podávanie akustických a textových informácií na elektronických informačných panelov vo vozidlách a na zastávkach.</a:t>
            </a:r>
            <a:endParaRPr lang="sk-SK" sz="2000" dirty="0">
              <a:effectLst/>
              <a:latin typeface="Times New Roman" panose="02020603050405020304" pitchFamily="18" charset="0"/>
              <a:ea typeface="Times New Roman" panose="02020603050405020304" pitchFamily="18" charset="0"/>
            </a:endParaRPr>
          </a:p>
        </p:txBody>
      </p:sp>
      <p:pic>
        <p:nvPicPr>
          <p:cNvPr id="15" name="Obrázok 14">
            <a:extLst>
              <a:ext uri="{FF2B5EF4-FFF2-40B4-BE49-F238E27FC236}">
                <a16:creationId xmlns:a16="http://schemas.microsoft.com/office/drawing/2014/main" id="{E49DBBA7-BEC0-EB27-5562-BBC485F9E7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8958" y="2001222"/>
            <a:ext cx="2947543" cy="2209573"/>
          </a:xfrm>
          <a:prstGeom prst="rect">
            <a:avLst/>
          </a:prstGeom>
          <a:noFill/>
          <a:ln>
            <a:noFill/>
          </a:ln>
        </p:spPr>
      </p:pic>
      <p:pic>
        <p:nvPicPr>
          <p:cNvPr id="16" name="Obrázok 15">
            <a:extLst>
              <a:ext uri="{FF2B5EF4-FFF2-40B4-BE49-F238E27FC236}">
                <a16:creationId xmlns:a16="http://schemas.microsoft.com/office/drawing/2014/main" id="{D712224F-3659-FEFA-BCA5-1666CB77DAA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705" y="2041932"/>
            <a:ext cx="2947543" cy="2209573"/>
          </a:xfrm>
          <a:prstGeom prst="rect">
            <a:avLst/>
          </a:prstGeom>
          <a:noFill/>
          <a:ln>
            <a:noFill/>
          </a:ln>
        </p:spPr>
      </p:pic>
      <p:sp>
        <p:nvSpPr>
          <p:cNvPr id="17" name="BlokTextu 16">
            <a:extLst>
              <a:ext uri="{FF2B5EF4-FFF2-40B4-BE49-F238E27FC236}">
                <a16:creationId xmlns:a16="http://schemas.microsoft.com/office/drawing/2014/main" id="{063DD4A3-A54D-34B4-7A7C-34678DECED8D}"/>
              </a:ext>
            </a:extLst>
          </p:cNvPr>
          <p:cNvSpPr txBox="1"/>
          <p:nvPr/>
        </p:nvSpPr>
        <p:spPr>
          <a:xfrm>
            <a:off x="448965" y="4251505"/>
            <a:ext cx="8668246" cy="923330"/>
          </a:xfrm>
          <a:prstGeom prst="rect">
            <a:avLst/>
          </a:prstGeom>
          <a:noFill/>
        </p:spPr>
        <p:txBody>
          <a:bodyPr wrap="square">
            <a:spAutoFit/>
          </a:bodyPr>
          <a:lstStyle/>
          <a:p>
            <a:pPr marL="342900" marR="71755" lvl="0" indent="-342900" algn="just">
              <a:spcAft>
                <a:spcPts val="0"/>
              </a:spcAft>
              <a:buFont typeface="Symbol" panose="05050102010706020507" pitchFamily="18" charset="2"/>
              <a:buChar char=""/>
              <a:tabLst>
                <a:tab pos="228600" algn="l"/>
              </a:tabLst>
            </a:pPr>
            <a:r>
              <a:rPr lang="sk-SK" sz="1800" dirty="0">
                <a:effectLst/>
                <a:latin typeface="Arial" panose="020B0604020202020204" pitchFamily="34" charset="0"/>
                <a:ea typeface="Times New Roman" panose="02020603050405020304" pitchFamily="18" charset="0"/>
              </a:rPr>
              <a:t>zavádzanie moderných informačných technológií do vozidiel – internet, dobíjanie mobilov a v neposlednom rade možnosti zakúpenia si cestovného lístka pomocou platobnej karty priamo vo vozidle .</a:t>
            </a:r>
            <a:endParaRPr lang="sk-SK"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0491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a:extLst>
              <a:ext uri="{FF2B5EF4-FFF2-40B4-BE49-F238E27FC236}">
                <a16:creationId xmlns:a16="http://schemas.microsoft.com/office/drawing/2014/main" id="{434716A9-418F-1E04-317E-08F6C669E1E5}"/>
              </a:ext>
            </a:extLst>
          </p:cNvPr>
          <p:cNvSpPr txBox="1"/>
          <p:nvPr/>
        </p:nvSpPr>
        <p:spPr>
          <a:xfrm>
            <a:off x="148130" y="1502815"/>
            <a:ext cx="8847740" cy="3216265"/>
          </a:xfrm>
          <a:prstGeom prst="rect">
            <a:avLst/>
          </a:prstGeom>
          <a:noFill/>
        </p:spPr>
        <p:txBody>
          <a:bodyPr wrap="square">
            <a:spAutoFit/>
          </a:bodyPr>
          <a:lstStyle/>
          <a:p>
            <a:pPr algn="just">
              <a:spcBef>
                <a:spcPts val="600"/>
              </a:spcBef>
              <a:spcAft>
                <a:spcPts val="0"/>
              </a:spcAft>
            </a:pPr>
            <a:r>
              <a:rPr lang="sk-SK" sz="1800" i="1" dirty="0">
                <a:effectLst/>
                <a:latin typeface="Arial" panose="020B0604020202020204" pitchFamily="34" charset="0"/>
                <a:ea typeface="Times New Roman" panose="02020603050405020304" pitchFamily="18" charset="0"/>
              </a:rPr>
              <a:t>Veľké európske metropoly, ktoré sú stále viac a viac zaťažované negatívnymi vplyvmi z individuálnej automobilovej dopravy (IAD), stále hľadajú možnosti ako zvyšovať podiel verejnej osobnej dopravy (VOD). Je teda nielen na dopravcoch, ale aj na objednávateľoch výkonov vo verejnom záujme na prijímanie opatrení, ktorých výsledkami musí byť stále vyššia kvalita poskytovaných dopravných služieb cestujúcej verejnosti. Veľké negatívne dôsledky vyplývajúce z vysokého rozvoja IAD môžu byť potlačované zvyšovaním kvantity a kvality VOD a následných reštrikcií IAD.</a:t>
            </a:r>
            <a:endParaRPr lang="sk-SK" sz="1800" dirty="0">
              <a:effectLst/>
              <a:latin typeface="Arial" panose="020B0604020202020204" pitchFamily="34" charset="0"/>
              <a:ea typeface="Times New Roman" panose="02020603050405020304" pitchFamily="18" charset="0"/>
            </a:endParaRPr>
          </a:p>
          <a:p>
            <a:pPr algn="just">
              <a:spcBef>
                <a:spcPts val="600"/>
              </a:spcBef>
              <a:spcAft>
                <a:spcPts val="0"/>
              </a:spcAft>
            </a:pPr>
            <a:r>
              <a:rPr lang="sk-SK" sz="1800" i="1" dirty="0">
                <a:effectLst/>
                <a:latin typeface="Arial" panose="020B0604020202020204" pitchFamily="34" charset="0"/>
                <a:ea typeface="Times New Roman" panose="02020603050405020304" pitchFamily="18" charset="0"/>
              </a:rPr>
              <a:t>Atraktivita VOD sa musí v súčasnosti riešiť z pohľadu cestujúcich, ktorí pri výbere možnosti rozhodovania sa medzi verejnou osobnou dopravou a individuálnou automobilovou dopravou, nám dávajú jasné odpovede, čo je pre nich pri tomto rozhodovaní prvoradé.</a:t>
            </a:r>
            <a:endParaRPr lang="sk-SK"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188516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668246" cy="763525"/>
          </a:xfrm>
        </p:spPr>
        <p:txBody>
          <a:bodyPr>
            <a:normAutofit/>
          </a:bodyPr>
          <a:lstStyle/>
          <a:p>
            <a:pPr>
              <a:spcBef>
                <a:spcPts val="1200"/>
              </a:spcBef>
            </a:pPr>
            <a:r>
              <a:rPr lang="sk-SK" sz="2900" b="1" dirty="0">
                <a:latin typeface="Arial" panose="020B0604020202020204" pitchFamily="34" charset="0"/>
                <a:cs typeface="Arial" panose="020B0604020202020204" pitchFamily="34" charset="0"/>
              </a:rPr>
              <a:t>Zákaznícka podpora - PRÍSTUP K ZÁKAZNÍKOM</a:t>
            </a:r>
          </a:p>
        </p:txBody>
      </p:sp>
      <p:sp>
        <p:nvSpPr>
          <p:cNvPr id="13" name="BlokTextu 12">
            <a:extLst>
              <a:ext uri="{FF2B5EF4-FFF2-40B4-BE49-F238E27FC236}">
                <a16:creationId xmlns:a16="http://schemas.microsoft.com/office/drawing/2014/main" id="{4A4271B2-845E-1B35-1A03-CE43E8AE88C2}"/>
              </a:ext>
            </a:extLst>
          </p:cNvPr>
          <p:cNvSpPr txBox="1"/>
          <p:nvPr/>
        </p:nvSpPr>
        <p:spPr>
          <a:xfrm>
            <a:off x="483219" y="1655520"/>
            <a:ext cx="8551480" cy="2308324"/>
          </a:xfrm>
          <a:prstGeom prst="rect">
            <a:avLst/>
          </a:prstGeom>
          <a:noFill/>
        </p:spPr>
        <p:txBody>
          <a:bodyPr wrap="square">
            <a:spAutoFit/>
          </a:bodyPr>
          <a:lstStyle/>
          <a:p>
            <a:pPr marL="342900" marR="71755" lvl="0" indent="-342900" algn="just">
              <a:spcAft>
                <a:spcPts val="0"/>
              </a:spcAft>
              <a:buFont typeface="Symbol" panose="05050102010706020507" pitchFamily="18" charset="2"/>
              <a:buChar char=""/>
              <a:tabLst>
                <a:tab pos="228600" algn="l"/>
              </a:tabLst>
            </a:pPr>
            <a:r>
              <a:rPr lang="sk-SK" dirty="0">
                <a:effectLst/>
                <a:latin typeface="Arial" panose="020B0604020202020204" pitchFamily="34" charset="0"/>
                <a:ea typeface="Times New Roman" panose="02020603050405020304" pitchFamily="18" charset="0"/>
              </a:rPr>
              <a:t>jazykové minimum (cudzojazyčné informácie – minimálne v anglickom jazyku). </a:t>
            </a:r>
            <a:endParaRPr lang="sk-SK" dirty="0">
              <a:effectLst/>
              <a:latin typeface="Times New Roman" panose="02020603050405020304" pitchFamily="18" charset="0"/>
              <a:ea typeface="Times New Roman" panose="02020603050405020304" pitchFamily="18" charset="0"/>
            </a:endParaRPr>
          </a:p>
          <a:p>
            <a:pPr marL="342900" marR="71755" lvl="0" indent="-342900" algn="just">
              <a:spcAft>
                <a:spcPts val="0"/>
              </a:spcAft>
              <a:buFont typeface="Symbol" panose="05050102010706020507" pitchFamily="18" charset="2"/>
              <a:buChar char=""/>
              <a:tabLst>
                <a:tab pos="228600" algn="l"/>
              </a:tabLst>
            </a:pPr>
            <a:r>
              <a:rPr lang="sk-SK" dirty="0">
                <a:effectLst/>
                <a:latin typeface="Arial" panose="020B0604020202020204" pitchFamily="34" charset="0"/>
                <a:ea typeface="Times New Roman" panose="02020603050405020304" pitchFamily="18" charset="0"/>
              </a:rPr>
              <a:t>slušný vzhľad, slušné a prívetivé vystupovanie (etický kódex „</a:t>
            </a:r>
            <a:r>
              <a:rPr lang="sk-SK" dirty="0" err="1">
                <a:effectLst/>
                <a:latin typeface="Arial" panose="020B0604020202020204" pitchFamily="34" charset="0"/>
                <a:ea typeface="Times New Roman" panose="02020603050405020304" pitchFamily="18" charset="0"/>
              </a:rPr>
              <a:t>dopraváka</a:t>
            </a:r>
            <a:r>
              <a:rPr lang="sk-SK" dirty="0">
                <a:effectLst/>
                <a:latin typeface="Arial" panose="020B0604020202020204" pitchFamily="34" charset="0"/>
                <a:ea typeface="Times New Roman" panose="02020603050405020304" pitchFamily="18" charset="0"/>
              </a:rPr>
              <a:t>“).</a:t>
            </a:r>
            <a:endParaRPr lang="sk-SK" dirty="0">
              <a:effectLst/>
              <a:latin typeface="Times New Roman" panose="02020603050405020304" pitchFamily="18" charset="0"/>
              <a:ea typeface="Times New Roman" panose="02020603050405020304" pitchFamily="18" charset="0"/>
            </a:endParaRPr>
          </a:p>
          <a:p>
            <a:pPr marL="342900" marR="71755" lvl="0" indent="-342900" algn="just">
              <a:spcAft>
                <a:spcPts val="0"/>
              </a:spcAft>
              <a:buFont typeface="Symbol" panose="05050102010706020507" pitchFamily="18" charset="2"/>
              <a:buChar char=""/>
              <a:tabLst>
                <a:tab pos="228600" algn="l"/>
              </a:tabLst>
            </a:pPr>
            <a:r>
              <a:rPr lang="sk-SK" dirty="0">
                <a:effectLst/>
                <a:latin typeface="Arial" panose="020B0604020202020204" pitchFamily="34" charset="0"/>
                <a:ea typeface="Times New Roman" panose="02020603050405020304" pitchFamily="18" charset="0"/>
              </a:rPr>
              <a:t>všeobecné dopravné znalosti a prehľad.</a:t>
            </a:r>
            <a:endParaRPr lang="sk-SK" dirty="0">
              <a:effectLst/>
              <a:latin typeface="Times New Roman" panose="02020603050405020304" pitchFamily="18" charset="0"/>
              <a:ea typeface="Times New Roman" panose="02020603050405020304" pitchFamily="18" charset="0"/>
            </a:endParaRPr>
          </a:p>
          <a:p>
            <a:pPr marL="342900" marR="71755" lvl="0" indent="-342900" algn="just">
              <a:spcAft>
                <a:spcPts val="0"/>
              </a:spcAft>
              <a:buFont typeface="Symbol" panose="05050102010706020507" pitchFamily="18" charset="2"/>
              <a:buChar char=""/>
              <a:tabLst>
                <a:tab pos="228600" algn="l"/>
              </a:tabLst>
            </a:pPr>
            <a:r>
              <a:rPr lang="sk-SK" dirty="0">
                <a:effectLst/>
                <a:latin typeface="Arial" panose="020B0604020202020204" pitchFamily="34" charset="0"/>
                <a:ea typeface="Times New Roman" panose="02020603050405020304" pitchFamily="18" charset="0"/>
              </a:rPr>
              <a:t>psychická pripravenosť na rutinné jednanie s verejnosťou (kvalitné školenia).</a:t>
            </a:r>
            <a:endParaRPr lang="sk-SK" dirty="0">
              <a:effectLst/>
              <a:latin typeface="Times New Roman" panose="02020603050405020304" pitchFamily="18" charset="0"/>
              <a:ea typeface="Times New Roman" panose="02020603050405020304" pitchFamily="18" charset="0"/>
            </a:endParaRPr>
          </a:p>
          <a:p>
            <a:pPr marL="342900" marR="71755" lvl="0" indent="-342900" algn="just">
              <a:spcAft>
                <a:spcPts val="0"/>
              </a:spcAft>
              <a:buFont typeface="Symbol" panose="05050102010706020507" pitchFamily="18" charset="2"/>
              <a:buChar char=""/>
              <a:tabLst>
                <a:tab pos="228600" algn="l"/>
              </a:tabLst>
            </a:pPr>
            <a:r>
              <a:rPr lang="sk-SK" dirty="0">
                <a:effectLst/>
                <a:latin typeface="Arial" panose="020B0604020202020204" pitchFamily="34" charset="0"/>
                <a:ea typeface="Times New Roman" panose="02020603050405020304" pitchFamily="18" charset="0"/>
              </a:rPr>
              <a:t>bezchybná a odborná argumentácia v médiách, reakcie a hociktoré názory zvonku (</a:t>
            </a:r>
            <a:r>
              <a:rPr lang="sk-SK" dirty="0" err="1">
                <a:effectLst/>
                <a:latin typeface="Arial" panose="020B0604020202020204" pitchFamily="34" charset="0"/>
                <a:ea typeface="Times New Roman" panose="02020603050405020304" pitchFamily="18" charset="0"/>
              </a:rPr>
              <a:t>public</a:t>
            </a:r>
            <a:r>
              <a:rPr lang="sk-SK" dirty="0">
                <a:effectLst/>
                <a:latin typeface="Arial" panose="020B0604020202020204" pitchFamily="34" charset="0"/>
                <a:ea typeface="Times New Roman" panose="02020603050405020304" pitchFamily="18" charset="0"/>
              </a:rPr>
              <a:t> </a:t>
            </a:r>
            <a:r>
              <a:rPr lang="sk-SK" dirty="0" err="1">
                <a:effectLst/>
                <a:latin typeface="Arial" panose="020B0604020202020204" pitchFamily="34" charset="0"/>
                <a:ea typeface="Times New Roman" panose="02020603050405020304" pitchFamily="18" charset="0"/>
              </a:rPr>
              <a:t>relations</a:t>
            </a:r>
            <a:r>
              <a:rPr lang="sk-SK" dirty="0">
                <a:effectLst/>
                <a:latin typeface="Arial" panose="020B0604020202020204" pitchFamily="34" charset="0"/>
                <a:ea typeface="Times New Roman" panose="02020603050405020304" pitchFamily="18" charset="0"/>
              </a:rPr>
              <a:t>)</a:t>
            </a:r>
            <a:endParaRPr lang="sk-SK" dirty="0">
              <a:effectLst/>
              <a:latin typeface="Times New Roman" panose="02020603050405020304" pitchFamily="18" charset="0"/>
              <a:ea typeface="Times New Roman" panose="02020603050405020304" pitchFamily="18" charset="0"/>
            </a:endParaRPr>
          </a:p>
          <a:p>
            <a:pPr marL="342900" marR="71755" lvl="0" indent="-342900" algn="just">
              <a:spcAft>
                <a:spcPts val="0"/>
              </a:spcAft>
              <a:buFont typeface="Symbol" panose="05050102010706020507" pitchFamily="18" charset="2"/>
              <a:buChar char=""/>
              <a:tabLst>
                <a:tab pos="228600" algn="l"/>
              </a:tabLst>
            </a:pPr>
            <a:r>
              <a:rPr lang="sk-SK" dirty="0">
                <a:latin typeface="Arial" panose="020B0604020202020204" pitchFamily="34" charset="0"/>
              </a:rPr>
              <a:t>spracovanie osobných, písomných a hlasových pripomienok (sťažností)</a:t>
            </a:r>
          </a:p>
          <a:p>
            <a:pPr marL="342900" marR="71755" lvl="0" indent="-342900" algn="just">
              <a:spcAft>
                <a:spcPts val="0"/>
              </a:spcAft>
              <a:buFont typeface="Symbol" panose="05050102010706020507" pitchFamily="18" charset="2"/>
              <a:buChar char=""/>
              <a:tabLst>
                <a:tab pos="228600" algn="l"/>
              </a:tabLst>
            </a:pPr>
            <a:r>
              <a:rPr lang="sk-SK" dirty="0">
                <a:latin typeface="Arial" panose="020B0604020202020204" pitchFamily="34" charset="0"/>
              </a:rPr>
              <a:t>zvyšovanie disciplíny dopravného personálu (odmeny a tresty)</a:t>
            </a:r>
          </a:p>
        </p:txBody>
      </p:sp>
    </p:spTree>
    <p:extLst>
      <p:ext uri="{BB962C8B-B14F-4D97-AF65-F5344CB8AC3E}">
        <p14:creationId xmlns:p14="http://schemas.microsoft.com/office/powerpoint/2010/main" val="1589807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17" y="281175"/>
            <a:ext cx="8093366" cy="763525"/>
          </a:xfrm>
        </p:spPr>
        <p:txBody>
          <a:bodyPr>
            <a:normAutofit/>
          </a:bodyPr>
          <a:lstStyle/>
          <a:p>
            <a:pPr>
              <a:spcBef>
                <a:spcPts val="1200"/>
              </a:spcBef>
            </a:pPr>
            <a:r>
              <a:rPr lang="sk-SK" sz="3200" b="1" dirty="0">
                <a:latin typeface="Arial" panose="020B0604020202020204" pitchFamily="34" charset="0"/>
                <a:cs typeface="Arial" panose="020B0604020202020204" pitchFamily="34" charset="0"/>
              </a:rPr>
              <a:t>Cenová (tarifná politika)</a:t>
            </a:r>
          </a:p>
        </p:txBody>
      </p:sp>
      <p:sp>
        <p:nvSpPr>
          <p:cNvPr id="5" name="BlokTextu 4">
            <a:extLst>
              <a:ext uri="{FF2B5EF4-FFF2-40B4-BE49-F238E27FC236}">
                <a16:creationId xmlns:a16="http://schemas.microsoft.com/office/drawing/2014/main" id="{E5F209DF-775B-373D-E49E-6D61B703D48D}"/>
              </a:ext>
            </a:extLst>
          </p:cNvPr>
          <p:cNvSpPr txBox="1"/>
          <p:nvPr/>
        </p:nvSpPr>
        <p:spPr>
          <a:xfrm>
            <a:off x="448965" y="2980143"/>
            <a:ext cx="8618683" cy="1754326"/>
          </a:xfrm>
          <a:prstGeom prst="rect">
            <a:avLst/>
          </a:prstGeom>
          <a:noFill/>
        </p:spPr>
        <p:txBody>
          <a:bodyPr wrap="square">
            <a:spAutoFit/>
          </a:bodyPr>
          <a:lstStyle/>
          <a:p>
            <a:pPr algn="just">
              <a:spcBef>
                <a:spcPts val="600"/>
              </a:spcBef>
              <a:spcAft>
                <a:spcPts val="0"/>
              </a:spcAft>
            </a:pPr>
            <a:r>
              <a:rPr lang="sk-SK" dirty="0">
                <a:latin typeface="Arial" panose="020B0604020202020204" pitchFamily="34" charset="0"/>
              </a:rPr>
              <a:t>V súčasnosti sa v rámci tarifnej politiky stále viac hovorí o bezplatnom cestovaní vo VOD, Je to  skvelým ekologickým aj marketingovým krokom, len nie všade sú na to prostriedky. Mestá, ktoré dopravu zdarma spustili, očakávajú, že ľudia vo veľkom presadnú z áut do verejnej dopravy, odľahčia cesty a zlepší sa aj kvalita životného prostredia. Je to tiež skvelé lákadlo pre turistov, ktorí sa nemusia stresovať s lístkami a tarifami</a:t>
            </a:r>
            <a:r>
              <a:rPr lang="sk-SK" sz="1800" dirty="0">
                <a:effectLst/>
                <a:latin typeface="Arial" panose="020B0604020202020204" pitchFamily="34"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p:txBody>
      </p:sp>
      <p:sp>
        <p:nvSpPr>
          <p:cNvPr id="8" name="BlokTextu 7">
            <a:extLst>
              <a:ext uri="{FF2B5EF4-FFF2-40B4-BE49-F238E27FC236}">
                <a16:creationId xmlns:a16="http://schemas.microsoft.com/office/drawing/2014/main" id="{ADD09FF1-4F0C-665C-41FC-2C360C3304D2}"/>
              </a:ext>
            </a:extLst>
          </p:cNvPr>
          <p:cNvSpPr txBox="1"/>
          <p:nvPr/>
        </p:nvSpPr>
        <p:spPr>
          <a:xfrm>
            <a:off x="525316" y="1502815"/>
            <a:ext cx="8618683" cy="1477328"/>
          </a:xfrm>
          <a:prstGeom prst="rect">
            <a:avLst/>
          </a:prstGeom>
          <a:noFill/>
        </p:spPr>
        <p:txBody>
          <a:bodyPr wrap="square">
            <a:spAutoFit/>
          </a:bodyPr>
          <a:lstStyle/>
          <a:p>
            <a:pPr algn="just"/>
            <a:r>
              <a:rPr lang="sk-SK" sz="1800" dirty="0">
                <a:effectLst/>
                <a:latin typeface="Arial" panose="020B0604020202020204" pitchFamily="34" charset="0"/>
                <a:ea typeface="Times New Roman" panose="02020603050405020304" pitchFamily="18" charset="0"/>
              </a:rPr>
              <a:t>Cenová (tarifná) politika, je jedným zo základných nástrojov pre udržanie atraktívnej verejnej osobnej dopravy. Na tomto mieste som chcel pôvodne hovoriť o cenotvorbe jednotlivých druhov cestovných lístkov, o ich základnom cenovom nastavení a o tvorbe cien ďalších druhov cestovných lístkov. No nedávno ma zaujal článok v slovenskom denníku PRAVDA o bezplatnom cestovaní.</a:t>
            </a:r>
            <a:endParaRPr lang="sk-SK" dirty="0"/>
          </a:p>
        </p:txBody>
      </p:sp>
    </p:spTree>
    <p:extLst>
      <p:ext uri="{BB962C8B-B14F-4D97-AF65-F5344CB8AC3E}">
        <p14:creationId xmlns:p14="http://schemas.microsoft.com/office/powerpoint/2010/main" val="1524470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17" y="281175"/>
            <a:ext cx="8093366" cy="763525"/>
          </a:xfrm>
        </p:spPr>
        <p:txBody>
          <a:bodyPr>
            <a:normAutofit/>
          </a:bodyPr>
          <a:lstStyle/>
          <a:p>
            <a:pPr>
              <a:spcBef>
                <a:spcPts val="1200"/>
              </a:spcBef>
            </a:pPr>
            <a:r>
              <a:rPr lang="sk-SK" sz="3200" b="1" dirty="0">
                <a:latin typeface="Arial" panose="020B0604020202020204" pitchFamily="34" charset="0"/>
                <a:cs typeface="Arial" panose="020B0604020202020204" pitchFamily="34" charset="0"/>
              </a:rPr>
              <a:t>Cenová (tarifná politika)</a:t>
            </a:r>
          </a:p>
        </p:txBody>
      </p:sp>
      <p:sp>
        <p:nvSpPr>
          <p:cNvPr id="5" name="BlokTextu 4">
            <a:extLst>
              <a:ext uri="{FF2B5EF4-FFF2-40B4-BE49-F238E27FC236}">
                <a16:creationId xmlns:a16="http://schemas.microsoft.com/office/drawing/2014/main" id="{E5F209DF-775B-373D-E49E-6D61B703D48D}"/>
              </a:ext>
            </a:extLst>
          </p:cNvPr>
          <p:cNvSpPr txBox="1"/>
          <p:nvPr/>
        </p:nvSpPr>
        <p:spPr>
          <a:xfrm>
            <a:off x="525317" y="2266340"/>
            <a:ext cx="8618683" cy="923330"/>
          </a:xfrm>
          <a:prstGeom prst="rect">
            <a:avLst/>
          </a:prstGeom>
          <a:noFill/>
        </p:spPr>
        <p:txBody>
          <a:bodyPr wrap="square">
            <a:spAutoFit/>
          </a:bodyPr>
          <a:lstStyle/>
          <a:p>
            <a:pPr algn="just">
              <a:spcBef>
                <a:spcPts val="600"/>
              </a:spcBef>
              <a:spcAft>
                <a:spcPts val="0"/>
              </a:spcAft>
            </a:pPr>
            <a:r>
              <a:rPr lang="sk-SK" dirty="0">
                <a:latin typeface="Arial" panose="020B0604020202020204" pitchFamily="34" charset="0"/>
              </a:rPr>
              <a:t>Téma taríf a predovšetkým bezplatnej dopravy je a bude aj v budúcnosti iste samostatnou témou rôznych konferencií, preto v tomto okamihu ju na tomto fóre nebudem rozoberať</a:t>
            </a:r>
            <a:r>
              <a:rPr lang="sk-SK" sz="1800" dirty="0">
                <a:effectLst/>
                <a:latin typeface="Arial" panose="020B0604020202020204" pitchFamily="34"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p:txBody>
      </p:sp>
      <p:sp>
        <p:nvSpPr>
          <p:cNvPr id="8" name="BlokTextu 7">
            <a:extLst>
              <a:ext uri="{FF2B5EF4-FFF2-40B4-BE49-F238E27FC236}">
                <a16:creationId xmlns:a16="http://schemas.microsoft.com/office/drawing/2014/main" id="{ADD09FF1-4F0C-665C-41FC-2C360C3304D2}"/>
              </a:ext>
            </a:extLst>
          </p:cNvPr>
          <p:cNvSpPr txBox="1"/>
          <p:nvPr/>
        </p:nvSpPr>
        <p:spPr>
          <a:xfrm>
            <a:off x="525316" y="1502815"/>
            <a:ext cx="8618683" cy="646331"/>
          </a:xfrm>
          <a:prstGeom prst="rect">
            <a:avLst/>
          </a:prstGeom>
          <a:noFill/>
        </p:spPr>
        <p:txBody>
          <a:bodyPr wrap="square">
            <a:spAutoFit/>
          </a:bodyPr>
          <a:lstStyle/>
          <a:p>
            <a:pPr algn="just"/>
            <a:r>
              <a:rPr lang="sk-SK" sz="1800" dirty="0">
                <a:effectLst/>
                <a:latin typeface="Arial" panose="020B0604020202020204" pitchFamily="34" charset="0"/>
                <a:ea typeface="Times New Roman" panose="02020603050405020304" pitchFamily="18" charset="0"/>
              </a:rPr>
              <a:t>V </a:t>
            </a:r>
            <a:r>
              <a:rPr lang="sk-SK" dirty="0">
                <a:latin typeface="Arial" panose="020B0604020202020204" pitchFamily="34" charset="0"/>
                <a:ea typeface="Times New Roman" panose="02020603050405020304" pitchFamily="18" charset="0"/>
              </a:rPr>
              <a:t>príspevku, ktorý je uverejnený v zborníku, je celý tento článok a to aj s príkladmi miest, ktoré sa vydali touto cestou</a:t>
            </a:r>
            <a:r>
              <a:rPr lang="sk-SK" sz="1800" dirty="0">
                <a:effectLst/>
                <a:latin typeface="Arial" panose="020B0604020202020204" pitchFamily="34" charset="0"/>
                <a:ea typeface="Times New Roman" panose="02020603050405020304" pitchFamily="18" charset="0"/>
              </a:rPr>
              <a:t>.</a:t>
            </a:r>
            <a:endParaRPr lang="sk-SK" dirty="0"/>
          </a:p>
        </p:txBody>
      </p:sp>
      <p:sp>
        <p:nvSpPr>
          <p:cNvPr id="3" name="BlokTextu 2">
            <a:extLst>
              <a:ext uri="{FF2B5EF4-FFF2-40B4-BE49-F238E27FC236}">
                <a16:creationId xmlns:a16="http://schemas.microsoft.com/office/drawing/2014/main" id="{EB6B66A2-C12A-3B20-14BA-08A7AA4D0711}"/>
              </a:ext>
            </a:extLst>
          </p:cNvPr>
          <p:cNvSpPr txBox="1"/>
          <p:nvPr/>
        </p:nvSpPr>
        <p:spPr>
          <a:xfrm>
            <a:off x="525317" y="3263859"/>
            <a:ext cx="8618683" cy="1200329"/>
          </a:xfrm>
          <a:prstGeom prst="rect">
            <a:avLst/>
          </a:prstGeom>
          <a:noFill/>
        </p:spPr>
        <p:txBody>
          <a:bodyPr wrap="square">
            <a:spAutoFit/>
          </a:bodyPr>
          <a:lstStyle/>
          <a:p>
            <a:pPr algn="just">
              <a:spcBef>
                <a:spcPts val="600"/>
              </a:spcBef>
              <a:spcAft>
                <a:spcPts val="0"/>
              </a:spcAft>
            </a:pPr>
            <a:r>
              <a:rPr lang="sk-SK" dirty="0">
                <a:latin typeface="Arial" panose="020B0604020202020204" pitchFamily="34" charset="0"/>
              </a:rPr>
              <a:t>Odporúčam, aby sa táto téma dostala na rokovanie nasledujúceho ročníka Dopravno-inžinierskych sní v roku 2024, kde by bolo vhodné, aby sa touto témou zaoberali nielen zástupcovia miest, krajov, organizátorov integrovanej dopravy, ale aj zástupcovia štátu. </a:t>
            </a:r>
            <a:endParaRPr lang="sk-SK"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3677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17" y="281175"/>
            <a:ext cx="8093366" cy="763525"/>
          </a:xfrm>
        </p:spPr>
        <p:txBody>
          <a:bodyPr>
            <a:normAutofit/>
          </a:bodyPr>
          <a:lstStyle/>
          <a:p>
            <a:pPr>
              <a:spcBef>
                <a:spcPts val="1200"/>
              </a:spcBef>
            </a:pPr>
            <a:r>
              <a:rPr lang="sk-SK" sz="3200" b="1" dirty="0">
                <a:latin typeface="Arial" panose="020B0604020202020204" pitchFamily="34" charset="0"/>
                <a:cs typeface="Arial" panose="020B0604020202020204" pitchFamily="34" charset="0"/>
              </a:rPr>
              <a:t>Záver</a:t>
            </a:r>
          </a:p>
        </p:txBody>
      </p:sp>
      <p:sp>
        <p:nvSpPr>
          <p:cNvPr id="3" name="BlokTextu 2">
            <a:extLst>
              <a:ext uri="{FF2B5EF4-FFF2-40B4-BE49-F238E27FC236}">
                <a16:creationId xmlns:a16="http://schemas.microsoft.com/office/drawing/2014/main" id="{EB6B66A2-C12A-3B20-14BA-08A7AA4D0711}"/>
              </a:ext>
            </a:extLst>
          </p:cNvPr>
          <p:cNvSpPr txBox="1"/>
          <p:nvPr/>
        </p:nvSpPr>
        <p:spPr>
          <a:xfrm>
            <a:off x="525317" y="1655520"/>
            <a:ext cx="8618683" cy="2585323"/>
          </a:xfrm>
          <a:prstGeom prst="rect">
            <a:avLst/>
          </a:prstGeom>
          <a:noFill/>
        </p:spPr>
        <p:txBody>
          <a:bodyPr wrap="square">
            <a:spAutoFit/>
          </a:bodyPr>
          <a:lstStyle/>
          <a:p>
            <a:pPr algn="just">
              <a:spcBef>
                <a:spcPts val="600"/>
              </a:spcBef>
              <a:spcAft>
                <a:spcPts val="0"/>
              </a:spcAft>
            </a:pPr>
            <a:r>
              <a:rPr lang="sk-SK" sz="1800" b="1" dirty="0">
                <a:effectLst/>
                <a:latin typeface="Arial" panose="020B0604020202020204" pitchFamily="34" charset="0"/>
                <a:ea typeface="Times New Roman" panose="02020603050405020304" pitchFamily="18" charset="0"/>
              </a:rPr>
              <a:t>Ak chcú mestá získať viac cestujúcich do verejnej dopravy, musia vynaložiť finančné prostriedky do rôznych technických a dopravno-inžinierskych opatrení, ktoré zvýšia jej atraktivitu. Jedno z najhorších opatrení, ktoré sa v dnešnej nepriaznivej situácii realizujú sú tie, ktoré sa snažia tzv. zefektívňovaním dopravy tieto šetriť. Žiaľ toto je cesta „</a:t>
            </a:r>
            <a:r>
              <a:rPr lang="sk-SK" sz="1800" b="1" dirty="0">
                <a:solidFill>
                  <a:srgbClr val="FF0000"/>
                </a:solidFill>
                <a:effectLst/>
                <a:latin typeface="Arial" panose="020B0604020202020204" pitchFamily="34" charset="0"/>
                <a:ea typeface="Times New Roman" panose="02020603050405020304" pitchFamily="18" charset="0"/>
              </a:rPr>
              <a:t>do pekla</a:t>
            </a:r>
            <a:r>
              <a:rPr lang="sk-SK" sz="1800" b="1" dirty="0">
                <a:effectLst/>
                <a:latin typeface="Arial" panose="020B0604020202020204" pitchFamily="34" charset="0"/>
                <a:ea typeface="Times New Roman" panose="02020603050405020304" pitchFamily="18" charset="0"/>
              </a:rPr>
              <a:t>“. Nakoľko takéto opatrenia veľmi často znižujú kvalitu dopravných služieb, čo má za následok úbytok cestujúcich a ich prechod do IAD. A týmto sa celý systém dostáva do začarovaného kruhu s negatívnymi dôsledkami na celkovú situáciu v danom meste. A zrejme takého zmeny si nikto neželá</a:t>
            </a:r>
            <a:endParaRPr lang="sk-SK"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9848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68EE3B79-3E45-F5DF-9837-6BCE89E4DA82}"/>
              </a:ext>
            </a:extLst>
          </p:cNvPr>
          <p:cNvSpPr txBox="1">
            <a:spLocks/>
          </p:cNvSpPr>
          <p:nvPr/>
        </p:nvSpPr>
        <p:spPr>
          <a:xfrm>
            <a:off x="0" y="3487980"/>
            <a:ext cx="4113885" cy="488780"/>
          </a:xfrm>
          <a:prstGeom prst="rect">
            <a:avLst/>
          </a:prstGeom>
          <a:effectLst/>
        </p:spPr>
        <p:txBody>
          <a:bodyPr vert="horz" lIns="68580" tIns="34290" rIns="68580" bIns="34290" rtlCol="0" anchor="ctr">
            <a:no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k-SK" sz="2000" b="1" dirty="0">
                <a:solidFill>
                  <a:srgbClr val="FF0000"/>
                </a:solidFill>
                <a:latin typeface="Arial Black" panose="020B0A04020102020204" pitchFamily="34" charset="0"/>
              </a:rPr>
              <a:t>Ďakujem za pozornosť</a:t>
            </a:r>
          </a:p>
        </p:txBody>
      </p:sp>
      <p:sp>
        <p:nvSpPr>
          <p:cNvPr id="9" name="Rectangle 3">
            <a:extLst>
              <a:ext uri="{FF2B5EF4-FFF2-40B4-BE49-F238E27FC236}">
                <a16:creationId xmlns:a16="http://schemas.microsoft.com/office/drawing/2014/main" id="{D83C8B46-95AC-1BA0-0D90-225F6E6A23B3}"/>
              </a:ext>
            </a:extLst>
          </p:cNvPr>
          <p:cNvSpPr>
            <a:spLocks noGrp="1" noChangeArrowheads="1"/>
          </p:cNvSpPr>
          <p:nvPr/>
        </p:nvSpPr>
        <p:spPr bwMode="auto">
          <a:xfrm>
            <a:off x="88547" y="4108926"/>
            <a:ext cx="5955495"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9056" tIns="34529" rIns="69056" bIns="34529" numCol="1" anchor="ctr" anchorCtr="0" compatLnSpc="1">
            <a:prstTxWarp prst="textNoShape">
              <a:avLst/>
            </a:prstTxWarp>
          </a:bodyPr>
          <a:lstStyle>
            <a:lvl1pPr marL="0" indent="0" algn="ctr" rtl="0" eaLnBrk="0" fontAlgn="base" hangingPunct="0">
              <a:spcBef>
                <a:spcPct val="20000"/>
              </a:spcBef>
              <a:spcAft>
                <a:spcPct val="0"/>
              </a:spcAft>
              <a:buClr>
                <a:schemeClr val="accent2"/>
              </a:buClr>
              <a:buSzPct val="80000"/>
              <a:buFont typeface="Wingdings"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algn="l" eaLnBrk="1" hangingPunct="1"/>
            <a:r>
              <a:rPr lang="sk-SK" altLang="sk-SK" sz="1350" b="1" i="1" dirty="0">
                <a:solidFill>
                  <a:srgbClr val="0000FF"/>
                </a:solidFill>
                <a:latin typeface="Arial" charset="0"/>
              </a:rPr>
              <a:t>Ing. Bronislav Weigl</a:t>
            </a:r>
          </a:p>
          <a:p>
            <a:pPr algn="l" eaLnBrk="1" hangingPunct="1"/>
            <a:r>
              <a:rPr lang="sk-SK" sz="1350" b="1" i="1" dirty="0">
                <a:solidFill>
                  <a:srgbClr val="0000FF"/>
                </a:solidFill>
                <a:latin typeface="Arial" charset="0"/>
              </a:rPr>
              <a:t>Slovenská vedeckotechnická spoločnosť doprava</a:t>
            </a:r>
          </a:p>
          <a:p>
            <a:pPr algn="l" eaLnBrk="1" hangingPunct="1"/>
            <a:r>
              <a:rPr lang="sk-SK" altLang="sk-SK" sz="1350" b="1" i="1" dirty="0">
                <a:solidFill>
                  <a:srgbClr val="0000FF"/>
                </a:solidFill>
                <a:latin typeface="Arial" charset="0"/>
              </a:rPr>
              <a:t>+421 903 406212 </a:t>
            </a:r>
          </a:p>
          <a:p>
            <a:pPr algn="l" eaLnBrk="1" hangingPunct="1"/>
            <a:r>
              <a:rPr lang="sk-SK" altLang="sk-SK" sz="1350" b="1" i="1" dirty="0">
                <a:solidFill>
                  <a:srgbClr val="0000FF"/>
                </a:solidFill>
                <a:latin typeface="Arial" charset="0"/>
              </a:rPr>
              <a:t>weigl.bronislav@gmail.com</a:t>
            </a:r>
          </a:p>
        </p:txBody>
      </p:sp>
    </p:spTree>
    <p:extLst>
      <p:ext uri="{BB962C8B-B14F-4D97-AF65-F5344CB8AC3E}">
        <p14:creationId xmlns:p14="http://schemas.microsoft.com/office/powerpoint/2010/main" val="3854195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0CBABA-CDDE-1330-358E-7D010B21A253}"/>
              </a:ext>
            </a:extLst>
          </p:cNvPr>
          <p:cNvSpPr>
            <a:spLocks noGrp="1"/>
          </p:cNvSpPr>
          <p:nvPr>
            <p:ph type="title"/>
          </p:nvPr>
        </p:nvSpPr>
        <p:spPr/>
        <p:txBody>
          <a:bodyPr>
            <a:normAutofit fontScale="90000"/>
          </a:bodyPr>
          <a:lstStyle/>
          <a:p>
            <a:r>
              <a:rPr lang="sk-SK" sz="3100" b="1" dirty="0">
                <a:solidFill>
                  <a:srgbClr val="FF0000"/>
                </a:solidFill>
                <a:latin typeface="Arial Narrow" panose="020B0606020202030204" pitchFamily="34" charset="0"/>
              </a:rPr>
              <a:t>UDRŽATEĽNÁ MOBILITA V MESTÁCH</a:t>
            </a:r>
            <a:endParaRPr lang="sk-SK" dirty="0"/>
          </a:p>
        </p:txBody>
      </p:sp>
      <p:sp>
        <p:nvSpPr>
          <p:cNvPr id="3" name="Zástupný objekt pre obsah 2">
            <a:extLst>
              <a:ext uri="{FF2B5EF4-FFF2-40B4-BE49-F238E27FC236}">
                <a16:creationId xmlns:a16="http://schemas.microsoft.com/office/drawing/2014/main" id="{1C87B9AA-E478-386B-53FB-4BFC838C1785}"/>
              </a:ext>
            </a:extLst>
          </p:cNvPr>
          <p:cNvSpPr>
            <a:spLocks noGrp="1"/>
          </p:cNvSpPr>
          <p:nvPr>
            <p:ph idx="1"/>
          </p:nvPr>
        </p:nvSpPr>
        <p:spPr>
          <a:xfrm>
            <a:off x="472326" y="1044700"/>
            <a:ext cx="6695659" cy="3816471"/>
          </a:xfrm>
        </p:spPr>
        <p:txBody>
          <a:bodyPr>
            <a:noAutofit/>
          </a:bodyPr>
          <a:lstStyle/>
          <a:p>
            <a:pPr marL="0" indent="0" algn="just">
              <a:buNone/>
            </a:pPr>
            <a:r>
              <a:rPr lang="sk-SK" sz="1400" b="1" dirty="0">
                <a:effectLst/>
                <a:latin typeface="Arial" panose="020B0604020202020204" pitchFamily="34" charset="0"/>
                <a:ea typeface="Times New Roman" panose="02020603050405020304" pitchFamily="18" charset="0"/>
              </a:rPr>
              <a:t>Pre cestujúcich nie je dôležité, o aký druh dopravného prostriedku ide, či je to vozidlo s dieselovým motorom, elektrické vozidlo (metro, električka, trolejbus, elektrobus), alebo vozidlo na pohon vodíkom. Cestujúci porovnáva ním stanovené (vlastné) ukazovatele, ktoré porovnáva so stanovenými a dodržiavanými štandardami kvality. </a:t>
            </a:r>
          </a:p>
          <a:p>
            <a:pPr marL="0" indent="0" algn="just">
              <a:buNone/>
            </a:pPr>
            <a:r>
              <a:rPr lang="sk-SK" sz="1400" b="1" dirty="0">
                <a:effectLst/>
                <a:latin typeface="Arial" panose="020B0604020202020204" pitchFamily="34" charset="0"/>
                <a:ea typeface="Times New Roman" panose="02020603050405020304" pitchFamily="18" charset="0"/>
              </a:rPr>
              <a:t>Podľa toho, ako sú štandardy naplnené, sa ľudia následne rozhodujú či zostanú vo svojich osobných autách, či začnú používať verejnú dopravu, alebo čo je najhoršie, budú z nej odchádzať. Na toto všetko majú zásadný vplyv vozidlá VOD a ich vybavenie a aj celý rad prvkov dopravno-technickej infraštruktúry cez vlastnú komunikačnú sieť, na ktorej tieto vozidlá jazdia a to aj vrátane koľajových tratí a trolejového vedenia, až po ďalšie zariadenia tarifných a informač­ných systémov zvyšujúce komfort cestovania. </a:t>
            </a:r>
          </a:p>
          <a:p>
            <a:pPr marL="0" indent="0" algn="just">
              <a:buNone/>
            </a:pPr>
            <a:r>
              <a:rPr lang="sk-SK" sz="1400" b="1" dirty="0">
                <a:effectLst/>
                <a:latin typeface="Arial" panose="020B0604020202020204" pitchFamily="34" charset="0"/>
                <a:ea typeface="Times New Roman" panose="02020603050405020304" pitchFamily="18" charset="0"/>
              </a:rPr>
              <a:t>Rovnako je pre toto rozhodovanie kvalitatívnym ukazovateľom aj  vyhotovenie zastávok a prestupných terminálov s bezbariérovými prístupmi. Samozrejme, že sa za jednotlivými prvkami dopravno-technickej infraštruktúry skrývajú ďalšie technické zariadenia, ktoré síce cestujúci nevidí, tieto ale zabezpečujú funkcionalitu systému ako takého. </a:t>
            </a:r>
            <a:endParaRPr lang="sk-SK" sz="1400" b="1" dirty="0"/>
          </a:p>
        </p:txBody>
      </p:sp>
    </p:spTree>
    <p:extLst>
      <p:ext uri="{BB962C8B-B14F-4D97-AF65-F5344CB8AC3E}">
        <p14:creationId xmlns:p14="http://schemas.microsoft.com/office/powerpoint/2010/main" val="1164346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0CBABA-CDDE-1330-358E-7D010B21A253}"/>
              </a:ext>
            </a:extLst>
          </p:cNvPr>
          <p:cNvSpPr>
            <a:spLocks noGrp="1"/>
          </p:cNvSpPr>
          <p:nvPr>
            <p:ph type="title"/>
          </p:nvPr>
        </p:nvSpPr>
        <p:spPr/>
        <p:txBody>
          <a:bodyPr>
            <a:normAutofit fontScale="90000"/>
          </a:bodyPr>
          <a:lstStyle/>
          <a:p>
            <a:r>
              <a:rPr lang="sk-SK" sz="3100" b="1" dirty="0">
                <a:solidFill>
                  <a:srgbClr val="FF0000"/>
                </a:solidFill>
                <a:latin typeface="Arial Narrow" panose="020B0606020202030204" pitchFamily="34" charset="0"/>
              </a:rPr>
              <a:t>UDRŽATEĽNÁ MOBILITA V MESTÁCH</a:t>
            </a:r>
            <a:endParaRPr lang="sk-SK" dirty="0"/>
          </a:p>
        </p:txBody>
      </p:sp>
      <p:sp>
        <p:nvSpPr>
          <p:cNvPr id="3" name="Zástupný objekt pre obsah 2">
            <a:extLst>
              <a:ext uri="{FF2B5EF4-FFF2-40B4-BE49-F238E27FC236}">
                <a16:creationId xmlns:a16="http://schemas.microsoft.com/office/drawing/2014/main" id="{1C87B9AA-E478-386B-53FB-4BFC838C1785}"/>
              </a:ext>
            </a:extLst>
          </p:cNvPr>
          <p:cNvSpPr>
            <a:spLocks noGrp="1"/>
          </p:cNvSpPr>
          <p:nvPr>
            <p:ph idx="1"/>
          </p:nvPr>
        </p:nvSpPr>
        <p:spPr>
          <a:xfrm>
            <a:off x="472326" y="1044700"/>
            <a:ext cx="6695659" cy="3206805"/>
          </a:xfrm>
        </p:spPr>
        <p:txBody>
          <a:bodyPr>
            <a:noAutofit/>
          </a:bodyPr>
          <a:lstStyle/>
          <a:p>
            <a:pPr marL="0" indent="0" algn="just">
              <a:spcBef>
                <a:spcPts val="600"/>
              </a:spcBef>
              <a:spcAft>
                <a:spcPts val="0"/>
              </a:spcAft>
              <a:buNone/>
            </a:pPr>
            <a:r>
              <a:rPr lang="sk-SK" sz="1400" b="1" dirty="0">
                <a:effectLst/>
                <a:latin typeface="Arial" panose="020B0604020202020204" pitchFamily="34" charset="0"/>
                <a:ea typeface="Times New Roman" panose="02020603050405020304" pitchFamily="18" charset="0"/>
              </a:rPr>
              <a:t>Hlavnou témou konferencie sú oblasti „INTELIGENTNÝCH RIEŠENÍ NA ZVÝŠENIE BEZPEČNOSTI A POHODLIA“, ktoré sú zamerané na riešenie problematiky dopravného inžinierstva na zabezpečenie kvality poskytovaných služieb vo verejnej osobnej doprave. V súčasnosti je veľa technických opatrení pre zabezpečenie atraktivity verejnej osobnej dopravy vo všetkých oblastiach týkajúcich sa vozidlového parku. </a:t>
            </a:r>
          </a:p>
          <a:p>
            <a:pPr marL="0" indent="0" algn="just">
              <a:spcBef>
                <a:spcPts val="600"/>
              </a:spcBef>
              <a:spcAft>
                <a:spcPts val="0"/>
              </a:spcAft>
              <a:buNone/>
            </a:pPr>
            <a:r>
              <a:rPr lang="sk-SK" sz="1400" b="1" dirty="0">
                <a:effectLst/>
                <a:latin typeface="Arial" panose="020B0604020202020204" pitchFamily="34" charset="0"/>
                <a:ea typeface="Times New Roman" panose="02020603050405020304" pitchFamily="18" charset="0"/>
              </a:rPr>
              <a:t>Dopravcovia obstarávajú moderné nízkopodlažné vozidlá, dopravní inžinieri plánujú dostatočné kapacity pre pohodlné a bezpečné cestovanie. Na druhej strane sú tu opatrenia v riešení infraštruktúry, ktorá podporuje podmienky pre kvalitné dopravné služby do oblasti bezpečného a pohodlného nastupovania a vystupovania cestujúcich z/do dopravných prostriedkov a to riešenia nástupísk (zastávok) verejnej dopravy</a:t>
            </a:r>
            <a:r>
              <a:rPr lang="sk-SK" sz="1400" b="1" i="1" dirty="0">
                <a:effectLst/>
                <a:latin typeface="Arial" panose="020B0604020202020204" pitchFamily="34" charset="0"/>
                <a:ea typeface="Times New Roman" panose="02020603050405020304" pitchFamily="18" charset="0"/>
              </a:rPr>
              <a:t>. </a:t>
            </a:r>
            <a:r>
              <a:rPr lang="sk-SK" sz="1400" b="1" dirty="0">
                <a:effectLst/>
                <a:latin typeface="Arial" panose="020B0604020202020204" pitchFamily="34" charset="0"/>
                <a:ea typeface="Times New Roman" panose="02020603050405020304" pitchFamily="18" charset="0"/>
              </a:rPr>
              <a:t>Tieto opatrenia musia smerovať nielen do samotných technických riešení, ale aj do dopravno-inžinierskych riešení umiestňovania a označovania vlastných zastávok.</a:t>
            </a:r>
          </a:p>
        </p:txBody>
      </p:sp>
      <p:sp>
        <p:nvSpPr>
          <p:cNvPr id="5" name="BlokTextu 4">
            <a:extLst>
              <a:ext uri="{FF2B5EF4-FFF2-40B4-BE49-F238E27FC236}">
                <a16:creationId xmlns:a16="http://schemas.microsoft.com/office/drawing/2014/main" id="{FB532721-8F4A-0C9C-10E8-66D59C1F4F06}"/>
              </a:ext>
            </a:extLst>
          </p:cNvPr>
          <p:cNvSpPr txBox="1"/>
          <p:nvPr/>
        </p:nvSpPr>
        <p:spPr>
          <a:xfrm>
            <a:off x="448964" y="4251505"/>
            <a:ext cx="6695659" cy="461665"/>
          </a:xfrm>
          <a:prstGeom prst="rect">
            <a:avLst/>
          </a:prstGeom>
          <a:noFill/>
        </p:spPr>
        <p:txBody>
          <a:bodyPr wrap="square">
            <a:spAutoFit/>
          </a:bodyPr>
          <a:lstStyle/>
          <a:p>
            <a:pPr marL="900113" indent="-900113" algn="just">
              <a:spcBef>
                <a:spcPts val="600"/>
              </a:spcBef>
              <a:spcAft>
                <a:spcPts val="0"/>
              </a:spcAft>
            </a:pPr>
            <a:r>
              <a:rPr lang="sk-SK" sz="1200" b="1" i="1" dirty="0">
                <a:solidFill>
                  <a:srgbClr val="FF0000"/>
                </a:solidFill>
                <a:effectLst/>
                <a:latin typeface="Arial Narrow" panose="020B0606020202030204" pitchFamily="34" charset="0"/>
                <a:ea typeface="Times New Roman" panose="02020603050405020304" pitchFamily="18" charset="0"/>
              </a:rPr>
              <a:t>Poznámka:	Čo sa týka dopravno-inžinierskeho riešenia zastávok, pozri prednášku „Zastávky MHD a ich vplyv na kvalitu dopravy“, Ing. Bronislav Weigl, XXII Dopravno-inžinierske dni Mikulov 2022</a:t>
            </a:r>
            <a:endParaRPr lang="sk-SK" sz="1200" b="1" dirty="0">
              <a:solidFill>
                <a:srgbClr val="FF0000"/>
              </a:solidFill>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04394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93FFA760-F0E2-EBA4-7901-F17F5E2312BB}"/>
              </a:ext>
            </a:extLst>
          </p:cNvPr>
          <p:cNvPicPr>
            <a:picLocks noChangeAspect="1" noChangeArrowheads="1"/>
          </p:cNvPicPr>
          <p:nvPr/>
        </p:nvPicPr>
        <p:blipFill>
          <a:blip r:embed="rId2">
            <a:duotone>
              <a:schemeClr val="accent1">
                <a:shade val="45000"/>
                <a:satMod val="135000"/>
              </a:schemeClr>
              <a:prstClr val="white"/>
            </a:duotone>
            <a:lum bright="23000" contrast="38000"/>
            <a:extLst>
              <a:ext uri="{28A0092B-C50C-407E-A947-70E740481C1C}">
                <a14:useLocalDpi xmlns:a14="http://schemas.microsoft.com/office/drawing/2010/main" val="0"/>
              </a:ext>
            </a:extLst>
          </a:blip>
          <a:srcRect/>
          <a:stretch>
            <a:fillRect/>
          </a:stretch>
        </p:blipFill>
        <p:spPr bwMode="auto">
          <a:xfrm>
            <a:off x="1976015" y="1105544"/>
            <a:ext cx="4056413" cy="3909487"/>
          </a:xfrm>
          <a:prstGeom prst="rect">
            <a:avLst/>
          </a:prstGeom>
          <a:noFill/>
        </p:spPr>
      </p:pic>
      <p:sp>
        <p:nvSpPr>
          <p:cNvPr id="5" name="Content Placeholder 4"/>
          <p:cNvSpPr>
            <a:spLocks noGrp="1"/>
          </p:cNvSpPr>
          <p:nvPr>
            <p:ph idx="1"/>
          </p:nvPr>
        </p:nvSpPr>
        <p:spPr>
          <a:xfrm>
            <a:off x="448964" y="3640684"/>
            <a:ext cx="6871726" cy="504047"/>
          </a:xfrm>
        </p:spPr>
        <p:txBody>
          <a:bodyPr>
            <a:normAutofit/>
          </a:bodyPr>
          <a:lstStyle/>
          <a:p>
            <a:r>
              <a:rPr lang="sk-SK" sz="2000" b="1" dirty="0">
                <a:effectLst/>
                <a:latin typeface="Arial" panose="020B0604020202020204" pitchFamily="34" charset="0"/>
                <a:ea typeface="Times New Roman" panose="02020603050405020304" pitchFamily="18" charset="0"/>
                <a:cs typeface="Arial" panose="020B0604020202020204" pitchFamily="34" charset="0"/>
              </a:rPr>
              <a:t>Zákaznícku podporu - PRÍSTUP K ZÁKAZNÍKOM</a:t>
            </a:r>
            <a:endParaRPr lang="en-US" sz="2000" b="1" dirty="0">
              <a:latin typeface="Arial" panose="020B0604020202020204" pitchFamily="34" charset="0"/>
              <a:cs typeface="Arial" panose="020B0604020202020204" pitchFamily="34" charset="0"/>
            </a:endParaRPr>
          </a:p>
          <a:p>
            <a:pPr marL="0" indent="0">
              <a:buNone/>
            </a:pPr>
            <a:endParaRPr lang="en-US" sz="2000" dirty="0"/>
          </a:p>
        </p:txBody>
      </p:sp>
      <p:sp>
        <p:nvSpPr>
          <p:cNvPr id="4" name="Title 3"/>
          <p:cNvSpPr>
            <a:spLocks noGrp="1"/>
          </p:cNvSpPr>
          <p:nvPr>
            <p:ph type="title"/>
          </p:nvPr>
        </p:nvSpPr>
        <p:spPr>
          <a:xfrm>
            <a:off x="448964" y="281175"/>
            <a:ext cx="6108200" cy="763525"/>
          </a:xfrm>
        </p:spPr>
        <p:txBody>
          <a:bodyPr>
            <a:normAutofit/>
          </a:bodyPr>
          <a:lstStyle/>
          <a:p>
            <a:pPr algn="l"/>
            <a:r>
              <a:rPr lang="sk-SK" sz="2800" b="1" dirty="0">
                <a:solidFill>
                  <a:srgbClr val="FF0000"/>
                </a:solidFill>
                <a:latin typeface="Arial Narrow" panose="020B0606020202030204" pitchFamily="34" charset="0"/>
              </a:rPr>
              <a:t>UDRŽATEĽNÁ MOBILITA V MESTÁCH</a:t>
            </a:r>
            <a:endParaRPr lang="en-US" sz="2800" dirty="0"/>
          </a:p>
        </p:txBody>
      </p:sp>
      <p:sp>
        <p:nvSpPr>
          <p:cNvPr id="3" name="Content Placeholder 4">
            <a:extLst>
              <a:ext uri="{FF2B5EF4-FFF2-40B4-BE49-F238E27FC236}">
                <a16:creationId xmlns:a16="http://schemas.microsoft.com/office/drawing/2014/main" id="{8B049A71-1D7D-2CD7-007A-4C655D7B1EB3}"/>
              </a:ext>
            </a:extLst>
          </p:cNvPr>
          <p:cNvSpPr txBox="1">
            <a:spLocks/>
          </p:cNvSpPr>
          <p:nvPr/>
        </p:nvSpPr>
        <p:spPr>
          <a:xfrm>
            <a:off x="448964" y="4249046"/>
            <a:ext cx="6871726" cy="4612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k-SK" sz="2000" b="1" dirty="0">
                <a:latin typeface="Arial" panose="020B0604020202020204" pitchFamily="34" charset="0"/>
                <a:ea typeface="Times New Roman" panose="02020603050405020304" pitchFamily="18" charset="0"/>
                <a:cs typeface="Arial" panose="020B0604020202020204" pitchFamily="34" charset="0"/>
              </a:rPr>
              <a:t>Prístupné cenovú (tarifnú) politiku</a:t>
            </a:r>
            <a:endParaRPr lang="en-US" sz="2000" dirty="0"/>
          </a:p>
        </p:txBody>
      </p:sp>
      <p:sp>
        <p:nvSpPr>
          <p:cNvPr id="6" name="Content Placeholder 4">
            <a:extLst>
              <a:ext uri="{FF2B5EF4-FFF2-40B4-BE49-F238E27FC236}">
                <a16:creationId xmlns:a16="http://schemas.microsoft.com/office/drawing/2014/main" id="{0E57E897-86D3-DAB6-BA12-EDC13D4B8576}"/>
              </a:ext>
            </a:extLst>
          </p:cNvPr>
          <p:cNvSpPr txBox="1">
            <a:spLocks/>
          </p:cNvSpPr>
          <p:nvPr/>
        </p:nvSpPr>
        <p:spPr>
          <a:xfrm>
            <a:off x="448964" y="2098429"/>
            <a:ext cx="6871726" cy="7635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k-SK" sz="2000" b="1" dirty="0">
                <a:latin typeface="Arial" panose="020B0604020202020204" pitchFamily="34" charset="0"/>
                <a:cs typeface="Arial" panose="020B0604020202020204" pitchFamily="34" charset="0"/>
              </a:rPr>
              <a:t>Dostupnosť, spoľahlivosť a pravidelnosť verejnej osobnej dopravy</a:t>
            </a:r>
            <a:endParaRPr lang="en-US" sz="2000" b="1" dirty="0">
              <a:latin typeface="Arial" panose="020B0604020202020204" pitchFamily="34" charset="0"/>
              <a:cs typeface="Arial" panose="020B0604020202020204" pitchFamily="34" charset="0"/>
            </a:endParaRPr>
          </a:p>
          <a:p>
            <a:pPr marL="0" indent="0">
              <a:buNone/>
            </a:pPr>
            <a:endParaRPr lang="en-US" sz="2000" dirty="0"/>
          </a:p>
        </p:txBody>
      </p:sp>
      <p:sp>
        <p:nvSpPr>
          <p:cNvPr id="7" name="Content Placeholder 4">
            <a:extLst>
              <a:ext uri="{FF2B5EF4-FFF2-40B4-BE49-F238E27FC236}">
                <a16:creationId xmlns:a16="http://schemas.microsoft.com/office/drawing/2014/main" id="{539A9CE3-C8FF-5B4E-E8EA-23B25AB56FB4}"/>
              </a:ext>
            </a:extLst>
          </p:cNvPr>
          <p:cNvSpPr txBox="1">
            <a:spLocks/>
          </p:cNvSpPr>
          <p:nvPr/>
        </p:nvSpPr>
        <p:spPr>
          <a:xfrm>
            <a:off x="448964" y="2985655"/>
            <a:ext cx="6871726" cy="5040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k-SK" sz="2000" b="1" dirty="0">
                <a:latin typeface="Arial" panose="020B0604020202020204" pitchFamily="34" charset="0"/>
                <a:ea typeface="Times New Roman" panose="02020603050405020304" pitchFamily="18" charset="0"/>
                <a:cs typeface="Arial" panose="020B0604020202020204" pitchFamily="34" charset="0"/>
              </a:rPr>
              <a:t>Rýchlosť a plynulosť dopravy</a:t>
            </a:r>
            <a:endParaRPr lang="en-US" sz="2000" b="1" dirty="0">
              <a:latin typeface="Arial" panose="020B0604020202020204" pitchFamily="34" charset="0"/>
              <a:cs typeface="Arial" panose="020B0604020202020204" pitchFamily="34" charset="0"/>
            </a:endParaRPr>
          </a:p>
          <a:p>
            <a:pPr marL="0" indent="0">
              <a:buNone/>
            </a:pPr>
            <a:endParaRPr lang="en-US" sz="2000" b="1" dirty="0">
              <a:latin typeface="Arial" panose="020B0604020202020204" pitchFamily="34" charset="0"/>
              <a:cs typeface="Arial" panose="020B0604020202020204" pitchFamily="34" charset="0"/>
            </a:endParaRPr>
          </a:p>
        </p:txBody>
      </p:sp>
      <p:sp>
        <p:nvSpPr>
          <p:cNvPr id="8" name="Content Placeholder 4">
            <a:extLst>
              <a:ext uri="{FF2B5EF4-FFF2-40B4-BE49-F238E27FC236}">
                <a16:creationId xmlns:a16="http://schemas.microsoft.com/office/drawing/2014/main" id="{E61E6E80-917C-C965-44B0-ADD0E21CA1BC}"/>
              </a:ext>
            </a:extLst>
          </p:cNvPr>
          <p:cNvSpPr txBox="1">
            <a:spLocks/>
          </p:cNvSpPr>
          <p:nvPr/>
        </p:nvSpPr>
        <p:spPr>
          <a:xfrm>
            <a:off x="448964" y="1562327"/>
            <a:ext cx="6871726" cy="3308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sk-SK" sz="2000" b="1" dirty="0">
                <a:latin typeface="Arial" panose="020B0604020202020204" pitchFamily="34" charset="0"/>
                <a:ea typeface="Times New Roman" panose="02020603050405020304" pitchFamily="18" charset="0"/>
                <a:cs typeface="Arial" panose="020B0604020202020204" pitchFamily="34" charset="0"/>
              </a:rPr>
              <a:t>Kvalitné vozidlá a zastávky MHD</a:t>
            </a:r>
          </a:p>
          <a:p>
            <a:pPr marL="0" indent="0">
              <a:buNone/>
            </a:pPr>
            <a:endParaRPr lang="en-US" sz="2000" dirty="0"/>
          </a:p>
        </p:txBody>
      </p:sp>
      <p:sp>
        <p:nvSpPr>
          <p:cNvPr id="9" name="Content Placeholder 4">
            <a:extLst>
              <a:ext uri="{FF2B5EF4-FFF2-40B4-BE49-F238E27FC236}">
                <a16:creationId xmlns:a16="http://schemas.microsoft.com/office/drawing/2014/main" id="{D92B5017-B8E3-0133-98E3-108431EDD69A}"/>
              </a:ext>
            </a:extLst>
          </p:cNvPr>
          <p:cNvSpPr txBox="1">
            <a:spLocks/>
          </p:cNvSpPr>
          <p:nvPr/>
        </p:nvSpPr>
        <p:spPr>
          <a:xfrm>
            <a:off x="448964" y="930983"/>
            <a:ext cx="6871726" cy="4581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k-SK" sz="2000" b="1" cap="all" dirty="0">
                <a:latin typeface="Arial" panose="020B0604020202020204" pitchFamily="34" charset="0"/>
                <a:ea typeface="Times New Roman" panose="02020603050405020304" pitchFamily="18" charset="0"/>
                <a:cs typeface="Arial" panose="020B0604020202020204" pitchFamily="34" charset="0"/>
              </a:rPr>
              <a:t>Čo očakáva cestujúci od verejnej dopravy?</a:t>
            </a:r>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000" fill="hold"/>
                                        <p:tgtEl>
                                          <p:spTgt spid="3"/>
                                        </p:tgtEl>
                                        <p:attrNameLst>
                                          <p:attrName>ppt_x</p:attrName>
                                        </p:attrNameLst>
                                      </p:cBhvr>
                                      <p:tavLst>
                                        <p:tav tm="0">
                                          <p:val>
                                            <p:strVal val="0-#ppt_w/2"/>
                                          </p:val>
                                        </p:tav>
                                        <p:tav tm="100000">
                                          <p:val>
                                            <p:strVal val="#ppt_x"/>
                                          </p:val>
                                        </p:tav>
                                      </p:tavLst>
                                    </p:anim>
                                    <p:anim calcmode="lin" valueType="num">
                                      <p:cBhvr additive="base">
                                        <p:cTn id="2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17" y="281175"/>
            <a:ext cx="8093366" cy="763525"/>
          </a:xfrm>
        </p:spPr>
        <p:txBody>
          <a:bodyPr>
            <a:normAutofit/>
          </a:bodyPr>
          <a:lstStyle/>
          <a:p>
            <a:pPr>
              <a:spcBef>
                <a:spcPts val="1200"/>
              </a:spcBef>
            </a:pPr>
            <a:r>
              <a:rPr lang="sk-SK" sz="3600" b="1" dirty="0">
                <a:latin typeface="Arial" panose="020B0604020202020204" pitchFamily="34" charset="0"/>
                <a:ea typeface="Times New Roman" panose="02020603050405020304" pitchFamily="18" charset="0"/>
                <a:cs typeface="Arial" panose="020B0604020202020204" pitchFamily="34" charset="0"/>
              </a:rPr>
              <a:t>Kvalitné vozidlá a zastávky MHD</a:t>
            </a:r>
          </a:p>
        </p:txBody>
      </p:sp>
      <p:sp>
        <p:nvSpPr>
          <p:cNvPr id="3" name="Content Placeholder 2"/>
          <p:cNvSpPr>
            <a:spLocks noGrp="1"/>
          </p:cNvSpPr>
          <p:nvPr>
            <p:ph idx="1"/>
          </p:nvPr>
        </p:nvSpPr>
        <p:spPr>
          <a:xfrm>
            <a:off x="525317" y="1350110"/>
            <a:ext cx="8475128" cy="763525"/>
          </a:xfrm>
        </p:spPr>
        <p:txBody>
          <a:bodyPr>
            <a:normAutofit fontScale="92500" lnSpcReduction="20000"/>
          </a:bodyPr>
          <a:lstStyle/>
          <a:p>
            <a:pPr marL="0" indent="0" algn="just">
              <a:spcBef>
                <a:spcPts val="600"/>
              </a:spcBef>
              <a:spcAft>
                <a:spcPts val="0"/>
              </a:spcAft>
              <a:buNone/>
            </a:pPr>
            <a:r>
              <a:rPr lang="sk-SK" sz="1800" dirty="0">
                <a:solidFill>
                  <a:schemeClr val="tx1"/>
                </a:solidFill>
                <a:effectLst/>
                <a:latin typeface="Arial" panose="020B0604020202020204" pitchFamily="34" charset="0"/>
                <a:ea typeface="Times New Roman" panose="02020603050405020304" pitchFamily="18" charset="0"/>
              </a:rPr>
              <a:t>Cestujúceho nezaujíma značka dopravného prostriedku, jeho pohony, prevodovky a pod. Jeho pohľady smerujú k </a:t>
            </a:r>
            <a:r>
              <a:rPr lang="sk-SK" sz="1800" b="1" dirty="0">
                <a:solidFill>
                  <a:schemeClr val="tx1"/>
                </a:solidFill>
                <a:effectLst/>
                <a:latin typeface="Arial" panose="020B0604020202020204" pitchFamily="34" charset="0"/>
                <a:ea typeface="Times New Roman" panose="02020603050405020304" pitchFamily="18" charset="0"/>
              </a:rPr>
              <a:t>pohodliu jeho nástupu, výstupu a vlastného cestovania. </a:t>
            </a:r>
          </a:p>
          <a:p>
            <a:pPr marL="0" indent="0">
              <a:buNone/>
            </a:pPr>
            <a:endParaRPr lang="en-US" dirty="0"/>
          </a:p>
        </p:txBody>
      </p:sp>
      <p:sp>
        <p:nvSpPr>
          <p:cNvPr id="5" name="BlokTextu 4">
            <a:extLst>
              <a:ext uri="{FF2B5EF4-FFF2-40B4-BE49-F238E27FC236}">
                <a16:creationId xmlns:a16="http://schemas.microsoft.com/office/drawing/2014/main" id="{E5F209DF-775B-373D-E49E-6D61B703D48D}"/>
              </a:ext>
            </a:extLst>
          </p:cNvPr>
          <p:cNvSpPr txBox="1"/>
          <p:nvPr/>
        </p:nvSpPr>
        <p:spPr>
          <a:xfrm>
            <a:off x="525318" y="2015512"/>
            <a:ext cx="8475127" cy="2862322"/>
          </a:xfrm>
          <a:prstGeom prst="rect">
            <a:avLst/>
          </a:prstGeom>
          <a:noFill/>
        </p:spPr>
        <p:txBody>
          <a:bodyPr wrap="square">
            <a:spAutoFit/>
          </a:bodyPr>
          <a:lstStyle/>
          <a:p>
            <a:pPr algn="just"/>
            <a:r>
              <a:rPr lang="sk-SK" sz="1800" dirty="0">
                <a:effectLst/>
                <a:latin typeface="Arial" panose="020B0604020202020204" pitchFamily="34" charset="0"/>
                <a:ea typeface="Times New Roman" panose="02020603050405020304" pitchFamily="18" charset="0"/>
              </a:rPr>
              <a:t>Dnes je už samozrejmosťou, že dopravcovia obstarávajú iba nízkopodlažné vozidlá. Na druhej strane sa používajú nové mo­derné prvky nielen v rámci mestského mobi­liáru (prístrešky, označníky, elektro­nické infor­mačné tabule atď.), ale aj vlastné stavebné konštrukcie zastávok, ktoré zabez­pe­čujú pohodlné nastu­po­va­nie a vystupovanie cestujúcich, vrátane cestujú­cich na invalidných vozíkoch, matky s det­skými kočíkmi, ako aj star­ších ľudí a ľudí so zníženou mobilitou. Postupne sa realizujú projekty zastávok MHD, ktoré majú výšku nástupnej hrany zodpovedajúcu výške nástupnej hrany vozidla MHD. Naviac, tvar obrubníka (tzv. Kasselský obrubník) je prispôsobený tvaru pneumatiky, takže vodič môže pristaviť vozidlo tesne k nástupnej hrane bez toho, že by poškodil pneumatiky vozidla.</a:t>
            </a:r>
            <a:endParaRPr lang="sk-SK" dirty="0"/>
          </a:p>
        </p:txBody>
      </p:sp>
    </p:spTree>
    <p:extLst>
      <p:ext uri="{BB962C8B-B14F-4D97-AF65-F5344CB8AC3E}">
        <p14:creationId xmlns:p14="http://schemas.microsoft.com/office/powerpoint/2010/main" val="4103309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17" y="281175"/>
            <a:ext cx="8093366" cy="763525"/>
          </a:xfrm>
        </p:spPr>
        <p:txBody>
          <a:bodyPr>
            <a:normAutofit/>
          </a:bodyPr>
          <a:lstStyle/>
          <a:p>
            <a:pPr>
              <a:spcBef>
                <a:spcPts val="1200"/>
              </a:spcBef>
            </a:pPr>
            <a:r>
              <a:rPr lang="sk-SK" sz="3600" b="1" dirty="0">
                <a:latin typeface="Arial" panose="020B0604020202020204" pitchFamily="34" charset="0"/>
                <a:ea typeface="Times New Roman" panose="02020603050405020304" pitchFamily="18" charset="0"/>
                <a:cs typeface="Arial" panose="020B0604020202020204" pitchFamily="34" charset="0"/>
              </a:rPr>
              <a:t>Kvalitné vozidlá a zastávky MHD</a:t>
            </a:r>
          </a:p>
        </p:txBody>
      </p:sp>
      <p:pic>
        <p:nvPicPr>
          <p:cNvPr id="7" name="Zástupný objekt pre obsah 4">
            <a:extLst>
              <a:ext uri="{FF2B5EF4-FFF2-40B4-BE49-F238E27FC236}">
                <a16:creationId xmlns:a16="http://schemas.microsoft.com/office/drawing/2014/main" id="{E7D68A74-E187-B2E8-92BC-9B178AA2F84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32197" y="1809741"/>
            <a:ext cx="3670363" cy="2755495"/>
          </a:xfrm>
          <a:prstGeom prst="rect">
            <a:avLst/>
          </a:prstGeom>
          <a:noFill/>
          <a:ln>
            <a:noFill/>
          </a:ln>
        </p:spPr>
      </p:pic>
      <p:pic>
        <p:nvPicPr>
          <p:cNvPr id="8" name="Zástupný objekt pre obsah 5">
            <a:extLst>
              <a:ext uri="{FF2B5EF4-FFF2-40B4-BE49-F238E27FC236}">
                <a16:creationId xmlns:a16="http://schemas.microsoft.com/office/drawing/2014/main" id="{5A38F2C4-B091-C564-45F8-EFAED773F3E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394" y="1823491"/>
            <a:ext cx="3677676" cy="2755495"/>
          </a:xfrm>
          <a:prstGeom prst="rect">
            <a:avLst/>
          </a:prstGeom>
          <a:noFill/>
          <a:ln>
            <a:noFill/>
          </a:ln>
        </p:spPr>
      </p:pic>
      <p:sp>
        <p:nvSpPr>
          <p:cNvPr id="10" name="BlokTextu 9">
            <a:extLst>
              <a:ext uri="{FF2B5EF4-FFF2-40B4-BE49-F238E27FC236}">
                <a16:creationId xmlns:a16="http://schemas.microsoft.com/office/drawing/2014/main" id="{6C9D1985-426A-970A-32A9-420D1D0BE6D8}"/>
              </a:ext>
            </a:extLst>
          </p:cNvPr>
          <p:cNvSpPr txBox="1"/>
          <p:nvPr/>
        </p:nvSpPr>
        <p:spPr>
          <a:xfrm>
            <a:off x="564408" y="869384"/>
            <a:ext cx="4045768" cy="954107"/>
          </a:xfrm>
          <a:prstGeom prst="rect">
            <a:avLst/>
          </a:prstGeom>
          <a:noFill/>
        </p:spPr>
        <p:txBody>
          <a:bodyPr wrap="square">
            <a:spAutoFit/>
          </a:bodyPr>
          <a:lstStyle/>
          <a:p>
            <a:pPr algn="just"/>
            <a:r>
              <a:rPr lang="sk-SK" sz="1400" b="1" dirty="0">
                <a:effectLst/>
                <a:latin typeface="Arial" panose="020B0604020202020204" pitchFamily="34" charset="0"/>
                <a:ea typeface="Times New Roman" panose="02020603050405020304" pitchFamily="18" charset="0"/>
              </a:rPr>
              <a:t>Na obrázkoch je novovybudovaná zastávka pred OC Nivy (ulica Mlynské Nivy), kde súčasťou obrubníka je aj odvodňovacia štrbina.</a:t>
            </a:r>
            <a:endParaRPr lang="sk-SK" sz="1400" dirty="0"/>
          </a:p>
        </p:txBody>
      </p:sp>
      <p:sp>
        <p:nvSpPr>
          <p:cNvPr id="12" name="BlokTextu 11">
            <a:extLst>
              <a:ext uri="{FF2B5EF4-FFF2-40B4-BE49-F238E27FC236}">
                <a16:creationId xmlns:a16="http://schemas.microsoft.com/office/drawing/2014/main" id="{237770E2-39F5-726E-9FB2-D57B04FFBF0E}"/>
              </a:ext>
            </a:extLst>
          </p:cNvPr>
          <p:cNvSpPr txBox="1"/>
          <p:nvPr/>
        </p:nvSpPr>
        <p:spPr>
          <a:xfrm>
            <a:off x="525317" y="4565237"/>
            <a:ext cx="8169718" cy="523220"/>
          </a:xfrm>
          <a:prstGeom prst="rect">
            <a:avLst/>
          </a:prstGeom>
          <a:noFill/>
        </p:spPr>
        <p:txBody>
          <a:bodyPr wrap="square">
            <a:spAutoFit/>
          </a:bodyPr>
          <a:lstStyle/>
          <a:p>
            <a:pPr algn="just"/>
            <a:r>
              <a:rPr lang="sk-SK" sz="1400" b="1" dirty="0">
                <a:effectLst/>
                <a:latin typeface="Arial" panose="020B0604020202020204" pitchFamily="34" charset="0"/>
                <a:ea typeface="Times New Roman" panose="02020603050405020304" pitchFamily="18" charset="0"/>
              </a:rPr>
              <a:t>U vozidiel prímestských dráh s vysokou nástupnou hranou sú nástupiská konštruované s výškou nástupnej hrany zodpovedajúcou nástupnej hrany vozidla.</a:t>
            </a:r>
            <a:endParaRPr lang="sk-SK" sz="1400" dirty="0"/>
          </a:p>
        </p:txBody>
      </p:sp>
    </p:spTree>
    <p:extLst>
      <p:ext uri="{BB962C8B-B14F-4D97-AF65-F5344CB8AC3E}">
        <p14:creationId xmlns:p14="http://schemas.microsoft.com/office/powerpoint/2010/main" val="1206639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17" y="281175"/>
            <a:ext cx="8093366" cy="763525"/>
          </a:xfrm>
        </p:spPr>
        <p:txBody>
          <a:bodyPr>
            <a:normAutofit/>
          </a:bodyPr>
          <a:lstStyle/>
          <a:p>
            <a:pPr>
              <a:spcBef>
                <a:spcPts val="1200"/>
              </a:spcBef>
            </a:pPr>
            <a:r>
              <a:rPr lang="sk-SK" sz="3600" b="1" dirty="0">
                <a:latin typeface="Arial" panose="020B0604020202020204" pitchFamily="34" charset="0"/>
                <a:ea typeface="Times New Roman" panose="02020603050405020304" pitchFamily="18" charset="0"/>
                <a:cs typeface="Arial" panose="020B0604020202020204" pitchFamily="34" charset="0"/>
              </a:rPr>
              <a:t>Kvalitné vozidlá a zastávky MHD</a:t>
            </a:r>
          </a:p>
        </p:txBody>
      </p:sp>
      <p:sp>
        <p:nvSpPr>
          <p:cNvPr id="3" name="Content Placeholder 2"/>
          <p:cNvSpPr>
            <a:spLocks noGrp="1"/>
          </p:cNvSpPr>
          <p:nvPr>
            <p:ph idx="1"/>
          </p:nvPr>
        </p:nvSpPr>
        <p:spPr>
          <a:xfrm>
            <a:off x="525317" y="1044701"/>
            <a:ext cx="3435863" cy="333828"/>
          </a:xfrm>
        </p:spPr>
        <p:txBody>
          <a:bodyPr>
            <a:normAutofit fontScale="92500" lnSpcReduction="20000"/>
          </a:bodyPr>
          <a:lstStyle/>
          <a:p>
            <a:pPr marL="0" indent="0" algn="just">
              <a:spcBef>
                <a:spcPts val="600"/>
              </a:spcBef>
              <a:buNone/>
            </a:pPr>
            <a:r>
              <a:rPr lang="sk-SK" sz="1900" b="1" i="1" dirty="0">
                <a:effectLst/>
                <a:latin typeface="Arial" panose="020B0604020202020204" pitchFamily="34" charset="0"/>
                <a:ea typeface="Times New Roman" panose="02020603050405020304" pitchFamily="18" charset="0"/>
              </a:rPr>
              <a:t>Záverečné zhrnutie</a:t>
            </a:r>
            <a:endParaRPr lang="sk-SK" sz="1900" b="1" dirty="0">
              <a:solidFill>
                <a:schemeClr val="tx1"/>
              </a:solidFill>
              <a:effectLst/>
              <a:latin typeface="Arial" panose="020B0604020202020204" pitchFamily="34" charset="0"/>
              <a:ea typeface="Times New Roman" panose="02020603050405020304" pitchFamily="18" charset="0"/>
            </a:endParaRPr>
          </a:p>
          <a:p>
            <a:pPr marL="0" indent="0">
              <a:buNone/>
            </a:pPr>
            <a:endParaRPr lang="en-US" dirty="0"/>
          </a:p>
        </p:txBody>
      </p:sp>
      <p:sp>
        <p:nvSpPr>
          <p:cNvPr id="5" name="BlokTextu 4">
            <a:extLst>
              <a:ext uri="{FF2B5EF4-FFF2-40B4-BE49-F238E27FC236}">
                <a16:creationId xmlns:a16="http://schemas.microsoft.com/office/drawing/2014/main" id="{E5F209DF-775B-373D-E49E-6D61B703D48D}"/>
              </a:ext>
            </a:extLst>
          </p:cNvPr>
          <p:cNvSpPr txBox="1"/>
          <p:nvPr/>
        </p:nvSpPr>
        <p:spPr>
          <a:xfrm>
            <a:off x="525317" y="1382501"/>
            <a:ext cx="8618683" cy="3693319"/>
          </a:xfrm>
          <a:prstGeom prst="rect">
            <a:avLst/>
          </a:prstGeom>
          <a:noFill/>
        </p:spPr>
        <p:txBody>
          <a:bodyPr wrap="square">
            <a:spAutoFit/>
          </a:bodyPr>
          <a:lstStyle/>
          <a:p>
            <a:pPr algn="just">
              <a:spcBef>
                <a:spcPts val="600"/>
              </a:spcBef>
              <a:spcAft>
                <a:spcPts val="0"/>
              </a:spcAft>
            </a:pPr>
            <a:r>
              <a:rPr lang="sk-SK" sz="1800" dirty="0">
                <a:effectLst/>
                <a:latin typeface="Arial" panose="020B0604020202020204" pitchFamily="34" charset="0"/>
                <a:ea typeface="Times New Roman" panose="02020603050405020304" pitchFamily="18" charset="0"/>
              </a:rPr>
              <a:t>Cestujúci očakáva od dopravcu a objednávateľa výkonov vo verejnom záujme </a:t>
            </a:r>
            <a:r>
              <a:rPr lang="sk-SK" sz="1800" b="1" dirty="0">
                <a:effectLst/>
                <a:latin typeface="Arial" panose="020B0604020202020204" pitchFamily="34" charset="0"/>
                <a:ea typeface="Times New Roman" panose="02020603050405020304" pitchFamily="18" charset="0"/>
              </a:rPr>
              <a:t>kultúru cestovania, </a:t>
            </a:r>
            <a:r>
              <a:rPr lang="sk-SK" sz="1800" dirty="0">
                <a:effectLst/>
                <a:latin typeface="Arial" panose="020B0604020202020204" pitchFamily="34" charset="0"/>
                <a:ea typeface="Times New Roman" panose="02020603050405020304" pitchFamily="18" charset="0"/>
              </a:rPr>
              <a:t>ktorú tvoria</a:t>
            </a:r>
            <a:r>
              <a:rPr lang="sk-SK" sz="1800" b="1" dirty="0">
                <a:effectLst/>
                <a:latin typeface="Arial" panose="020B0604020202020204" pitchFamily="34" charset="0"/>
                <a:ea typeface="Times New Roman" panose="02020603050405020304" pitchFamily="18" charset="0"/>
              </a:rPr>
              <a:t>:</a:t>
            </a:r>
            <a:endParaRPr lang="sk-SK" sz="1800" dirty="0">
              <a:effectLst/>
              <a:latin typeface="Arial" panose="020B0604020202020204" pitchFamily="34" charset="0"/>
              <a:ea typeface="Times New Roman" panose="02020603050405020304" pitchFamily="18" charset="0"/>
            </a:endParaRPr>
          </a:p>
          <a:p>
            <a:pPr marL="342900" marR="71755" lvl="0" indent="-342900" algn="just">
              <a:spcAft>
                <a:spcPts val="0"/>
              </a:spcAft>
              <a:buFont typeface="Symbol" panose="05050102010706020507" pitchFamily="18" charset="2"/>
              <a:buChar char=""/>
              <a:tabLst>
                <a:tab pos="228600" algn="l"/>
              </a:tabLst>
            </a:pPr>
            <a:r>
              <a:rPr lang="sk-SK" sz="1800" dirty="0">
                <a:effectLst/>
                <a:latin typeface="Arial" panose="020B0604020202020204" pitchFamily="34" charset="0"/>
                <a:ea typeface="Times New Roman" panose="02020603050405020304" pitchFamily="18" charset="0"/>
              </a:rPr>
              <a:t>imidž spoločnosti,</a:t>
            </a:r>
            <a:endParaRPr lang="sk-SK" sz="1800" dirty="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228600" algn="l"/>
              </a:tabLst>
            </a:pPr>
            <a:r>
              <a:rPr lang="sk-SK" sz="1800" dirty="0">
                <a:effectLst/>
                <a:latin typeface="Arial" panose="020B0604020202020204" pitchFamily="34" charset="0"/>
                <a:ea typeface="Times New Roman" panose="02020603050405020304" pitchFamily="18" charset="0"/>
              </a:rPr>
              <a:t>moderné nízkopodlažné vozidlá a zastávky MHD umožňujúce pohodlné nastupovanie a vystupovanie všetkých kategórií cestujúcich,</a:t>
            </a:r>
          </a:p>
          <a:p>
            <a:pPr marL="342900" marR="71755" lvl="0" indent="-342900" algn="just">
              <a:spcAft>
                <a:spcPts val="0"/>
              </a:spcAft>
              <a:buFont typeface="Symbol" panose="05050102010706020507" pitchFamily="18" charset="2"/>
              <a:buChar char=""/>
              <a:tabLst>
                <a:tab pos="228600" algn="l"/>
              </a:tabLst>
            </a:pPr>
            <a:r>
              <a:rPr lang="sk-SK" sz="1800" dirty="0">
                <a:effectLst/>
                <a:latin typeface="Arial" panose="020B0604020202020204" pitchFamily="34" charset="0"/>
                <a:ea typeface="Times New Roman" panose="02020603050405020304" pitchFamily="18" charset="0"/>
              </a:rPr>
              <a:t>čistota a vzhľad vozidiel a príslušenstva (tabule, skrinky pre informačné materiály, zastávky MHD a pod.),</a:t>
            </a:r>
            <a:endParaRPr lang="sk-SK" sz="1800" dirty="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228600" algn="l"/>
              </a:tabLst>
            </a:pPr>
            <a:r>
              <a:rPr lang="sk-SK" sz="1800" dirty="0">
                <a:effectLst/>
                <a:latin typeface="Arial" panose="020B0604020202020204" pitchFamily="34" charset="0"/>
                <a:ea typeface="Times New Roman" panose="02020603050405020304" pitchFamily="18" charset="0"/>
              </a:rPr>
              <a:t>vozidlá s dostatočnou tepelnou pohodou (vykurovanie, klimatizácia, vetranie)</a:t>
            </a:r>
          </a:p>
          <a:p>
            <a:pPr marL="342900" marR="71755" lvl="0" indent="-342900" algn="just">
              <a:spcAft>
                <a:spcPts val="0"/>
              </a:spcAft>
              <a:buFont typeface="Symbol" panose="05050102010706020507" pitchFamily="18" charset="2"/>
              <a:buChar char=""/>
              <a:tabLst>
                <a:tab pos="228600" algn="l"/>
              </a:tabLst>
            </a:pPr>
            <a:r>
              <a:rPr lang="sk-SK" sz="1800" dirty="0">
                <a:effectLst/>
                <a:latin typeface="Arial" panose="020B0604020202020204" pitchFamily="34" charset="0"/>
                <a:ea typeface="Times New Roman" panose="02020603050405020304" pitchFamily="18" charset="0"/>
              </a:rPr>
              <a:t>štandardizácia informačných nápisov, piktogramov, ovládacích prvkov vozidiel</a:t>
            </a:r>
            <a:endParaRPr lang="sk-SK" sz="1800" dirty="0">
              <a:effectLst/>
              <a:latin typeface="Times New Roman" panose="02020603050405020304" pitchFamily="18" charset="0"/>
              <a:ea typeface="Times New Roman" panose="02020603050405020304" pitchFamily="18" charset="0"/>
            </a:endParaRPr>
          </a:p>
          <a:p>
            <a:pPr marL="342900" marR="71755" lvl="0" indent="-342900" algn="just">
              <a:spcAft>
                <a:spcPts val="0"/>
              </a:spcAft>
              <a:buFont typeface="Symbol" panose="05050102010706020507" pitchFamily="18" charset="2"/>
              <a:buChar char=""/>
              <a:tabLst>
                <a:tab pos="228600" algn="l"/>
              </a:tabLst>
            </a:pPr>
            <a:r>
              <a:rPr lang="sk-SK" sz="1800" dirty="0">
                <a:effectLst/>
                <a:latin typeface="Arial" panose="020B0604020202020204" pitchFamily="34" charset="0"/>
                <a:ea typeface="Times New Roman" panose="02020603050405020304" pitchFamily="18" charset="0"/>
              </a:rPr>
              <a:t>uniformnejší vonkajší a vnútorný vzhľad vozidiel MHD (bez zásahov vodičov),</a:t>
            </a:r>
            <a:endParaRPr lang="sk-SK" sz="1800" dirty="0">
              <a:effectLst/>
              <a:latin typeface="Times New Roman" panose="02020603050405020304" pitchFamily="18" charset="0"/>
              <a:ea typeface="Times New Roman" panose="02020603050405020304" pitchFamily="18" charset="0"/>
            </a:endParaRPr>
          </a:p>
          <a:p>
            <a:pPr marL="342900" marR="71755" lvl="0" indent="-342900" algn="just">
              <a:spcAft>
                <a:spcPts val="0"/>
              </a:spcAft>
              <a:buFont typeface="Symbol" panose="05050102010706020507" pitchFamily="18" charset="2"/>
              <a:buChar char=""/>
              <a:tabLst>
                <a:tab pos="228600" algn="l"/>
              </a:tabLst>
            </a:pPr>
            <a:r>
              <a:rPr lang="sk-SK" sz="1800" dirty="0">
                <a:effectLst/>
                <a:latin typeface="Arial" panose="020B0604020202020204" pitchFamily="34" charset="0"/>
                <a:ea typeface="Times New Roman" panose="02020603050405020304" pitchFamily="18" charset="0"/>
              </a:rPr>
              <a:t>estetický vzhľad zastávkových zariadení (prístrešok, označenie zastávky a pod.), nové poňatie informačných plôch,</a:t>
            </a:r>
            <a:endParaRPr lang="sk-SK" sz="1800" dirty="0">
              <a:effectLst/>
              <a:latin typeface="Times New Roman" panose="02020603050405020304" pitchFamily="18" charset="0"/>
              <a:ea typeface="Times New Roman" panose="02020603050405020304" pitchFamily="18" charset="0"/>
            </a:endParaRPr>
          </a:p>
          <a:p>
            <a:pPr marL="342900" marR="71755" lvl="0" indent="-342900" algn="just">
              <a:spcAft>
                <a:spcPts val="0"/>
              </a:spcAft>
              <a:buFont typeface="Symbol" panose="05050102010706020507" pitchFamily="18" charset="2"/>
              <a:buChar char=""/>
              <a:tabLst>
                <a:tab pos="228600" algn="l"/>
              </a:tabLst>
            </a:pPr>
            <a:r>
              <a:rPr lang="sk-SK" dirty="0">
                <a:latin typeface="Arial" panose="020B0604020202020204" pitchFamily="34" charset="0"/>
                <a:ea typeface="Times New Roman" panose="02020603050405020304" pitchFamily="18" charset="0"/>
              </a:rPr>
              <a:t>s</a:t>
            </a:r>
            <a:r>
              <a:rPr lang="sk-SK" sz="1800" dirty="0">
                <a:effectLst/>
                <a:latin typeface="Arial" panose="020B0604020202020204" pitchFamily="34" charset="0"/>
                <a:ea typeface="Times New Roman" panose="02020603050405020304" pitchFamily="18" charset="0"/>
              </a:rPr>
              <a:t>ústavná kontrola vzhľadu a stavu všetkých zariadení spoločnosti </a:t>
            </a:r>
            <a:endParaRPr lang="sk-SK"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423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17" y="281175"/>
            <a:ext cx="8093366" cy="763525"/>
          </a:xfrm>
        </p:spPr>
        <p:txBody>
          <a:bodyPr>
            <a:normAutofit fontScale="90000"/>
          </a:bodyPr>
          <a:lstStyle/>
          <a:p>
            <a:pPr>
              <a:spcBef>
                <a:spcPts val="1200"/>
              </a:spcBef>
            </a:pPr>
            <a:r>
              <a:rPr lang="sk-SK" b="1" dirty="0">
                <a:latin typeface="Arial" panose="020B0604020202020204" pitchFamily="34" charset="0"/>
                <a:cs typeface="Arial" panose="020B0604020202020204" pitchFamily="34" charset="0"/>
              </a:rPr>
              <a:t>Dostupnosť, spoľahlivosť a pravidelnosť verejnej osobnej dopravy</a:t>
            </a:r>
          </a:p>
        </p:txBody>
      </p:sp>
      <p:sp>
        <p:nvSpPr>
          <p:cNvPr id="5" name="BlokTextu 4">
            <a:extLst>
              <a:ext uri="{FF2B5EF4-FFF2-40B4-BE49-F238E27FC236}">
                <a16:creationId xmlns:a16="http://schemas.microsoft.com/office/drawing/2014/main" id="{E5F209DF-775B-373D-E49E-6D61B703D48D}"/>
              </a:ext>
            </a:extLst>
          </p:cNvPr>
          <p:cNvSpPr txBox="1"/>
          <p:nvPr/>
        </p:nvSpPr>
        <p:spPr>
          <a:xfrm>
            <a:off x="525317" y="1382501"/>
            <a:ext cx="8618683" cy="1754326"/>
          </a:xfrm>
          <a:prstGeom prst="rect">
            <a:avLst/>
          </a:prstGeom>
          <a:noFill/>
        </p:spPr>
        <p:txBody>
          <a:bodyPr wrap="square">
            <a:spAutoFit/>
          </a:bodyPr>
          <a:lstStyle/>
          <a:p>
            <a:pPr algn="just">
              <a:spcBef>
                <a:spcPts val="600"/>
              </a:spcBef>
              <a:spcAft>
                <a:spcPts val="0"/>
              </a:spcAft>
            </a:pPr>
            <a:r>
              <a:rPr lang="sk-SK" sz="1800" dirty="0">
                <a:effectLst/>
                <a:latin typeface="Arial" panose="020B0604020202020204" pitchFamily="34" charset="0"/>
                <a:ea typeface="Times New Roman" panose="02020603050405020304" pitchFamily="18" charset="0"/>
              </a:rPr>
              <a:t>Ďalšie otázky, ktoré si cestujúci kladie pri rozhodovaní sú: či má cestovať verejnou dopravou alebo svojím autom, ako má blízko k najbližšej zastávke, ako často a s akou spoľahlivosťou mu príde jeho spoj, koľkokrát musí prestupovať pri ceste do svojho cieľa jazdy a aký má štandard prestupu medzi cestnou a koľajovou dopravou. Toto všetko zahŕňa </a:t>
            </a:r>
            <a:r>
              <a:rPr lang="sk-SK" sz="1800" b="1" i="1" dirty="0">
                <a:effectLst/>
                <a:latin typeface="Arial" panose="020B0604020202020204" pitchFamily="34" charset="0"/>
                <a:ea typeface="Times New Roman" panose="02020603050405020304" pitchFamily="18" charset="0"/>
              </a:rPr>
              <a:t>dostupnosť, spoľahlivosť a pravidelnosť verejnej osobnej dopravy</a:t>
            </a:r>
            <a:r>
              <a:rPr lang="sk-SK" sz="1800" i="1" dirty="0">
                <a:effectLst/>
                <a:latin typeface="Arial" panose="020B0604020202020204" pitchFamily="34"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p:txBody>
      </p:sp>
      <p:sp>
        <p:nvSpPr>
          <p:cNvPr id="8" name="BlokTextu 7">
            <a:extLst>
              <a:ext uri="{FF2B5EF4-FFF2-40B4-BE49-F238E27FC236}">
                <a16:creationId xmlns:a16="http://schemas.microsoft.com/office/drawing/2014/main" id="{ADD09FF1-4F0C-665C-41FC-2C360C3304D2}"/>
              </a:ext>
            </a:extLst>
          </p:cNvPr>
          <p:cNvSpPr txBox="1"/>
          <p:nvPr/>
        </p:nvSpPr>
        <p:spPr>
          <a:xfrm>
            <a:off x="525316" y="3107999"/>
            <a:ext cx="8618683" cy="1754326"/>
          </a:xfrm>
          <a:prstGeom prst="rect">
            <a:avLst/>
          </a:prstGeom>
          <a:noFill/>
        </p:spPr>
        <p:txBody>
          <a:bodyPr wrap="square">
            <a:spAutoFit/>
          </a:bodyPr>
          <a:lstStyle/>
          <a:p>
            <a:pPr algn="just"/>
            <a:r>
              <a:rPr lang="sk-SK" sz="1800" dirty="0">
                <a:effectLst/>
                <a:latin typeface="Arial" panose="020B0604020202020204" pitchFamily="34" charset="0"/>
                <a:ea typeface="Times New Roman" panose="02020603050405020304" pitchFamily="18" charset="0"/>
              </a:rPr>
              <a:t>Najmä u regionálnej železničnej dopravy je nutné riešiť aj dostupnosť k jednotlivým železničným zastávkam s možnosťou parkovania pri staniciach. Pre naplnenie týchto požiadaviek je nutné realizovať záchytné parkoviská s dostupnosťou na blízke zastávky MHD. Tieto záchytné parkoviská by mali slúžiť pre motoristov prichádzajúcich mesta, ktorí by zaparkovali na okraji a cestu do centrálnej mestskej oblasti by absolvovali MHD</a:t>
            </a:r>
            <a:endParaRPr lang="sk-SK" dirty="0"/>
          </a:p>
        </p:txBody>
      </p:sp>
    </p:spTree>
    <p:extLst>
      <p:ext uri="{BB962C8B-B14F-4D97-AF65-F5344CB8AC3E}">
        <p14:creationId xmlns:p14="http://schemas.microsoft.com/office/powerpoint/2010/main" val="3183760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2064</TotalTime>
  <Words>2376</Words>
  <Application>Microsoft Office PowerPoint</Application>
  <PresentationFormat>Prezentácia na obrazovke (16:9)</PresentationFormat>
  <Paragraphs>122</Paragraphs>
  <Slides>24</Slides>
  <Notes>18</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24</vt:i4>
      </vt:variant>
    </vt:vector>
  </HeadingPairs>
  <TitlesOfParts>
    <vt:vector size="32" baseType="lpstr">
      <vt:lpstr>Arial</vt:lpstr>
      <vt:lpstr>Arial Black</vt:lpstr>
      <vt:lpstr>Arial Narrow</vt:lpstr>
      <vt:lpstr>Calibri</vt:lpstr>
      <vt:lpstr>Symbol</vt:lpstr>
      <vt:lpstr>Times New Roman</vt:lpstr>
      <vt:lpstr>Wingdings</vt:lpstr>
      <vt:lpstr>Office Theme</vt:lpstr>
      <vt:lpstr>Atraktívna verejná osobná doprava = zvyšovanie jej podielu voči individuálnej osobnej doprave</vt:lpstr>
      <vt:lpstr>Prezentácia programu PowerPoint</vt:lpstr>
      <vt:lpstr>UDRŽATEĽNÁ MOBILITA V MESTÁCH</vt:lpstr>
      <vt:lpstr>UDRŽATEĽNÁ MOBILITA V MESTÁCH</vt:lpstr>
      <vt:lpstr>UDRŽATEĽNÁ MOBILITA V MESTÁCH</vt:lpstr>
      <vt:lpstr>Kvalitné vozidlá a zastávky MHD</vt:lpstr>
      <vt:lpstr>Kvalitné vozidlá a zastávky MHD</vt:lpstr>
      <vt:lpstr>Kvalitné vozidlá a zastávky MHD</vt:lpstr>
      <vt:lpstr>Dostupnosť, spoľahlivosť a pravidelnosť verejnej osobnej dopravy</vt:lpstr>
      <vt:lpstr>Dostupnosť, spoľahlivosť a pravidelnosť verejnej osobnej dopravy</vt:lpstr>
      <vt:lpstr>Dostupnosť, spoľahlivosť a pravidelnosť verejnej osobnej dopravy</vt:lpstr>
      <vt:lpstr>Dostupnosť, spoľahlivosť a pravidelnosť verejnej osobnej dopravy</vt:lpstr>
      <vt:lpstr>Rýchlosť a plynulosť dopravy</vt:lpstr>
      <vt:lpstr>Rýchlosť a plynulosť dopravy</vt:lpstr>
      <vt:lpstr>Rýchlosť a plynulosť dopravy</vt:lpstr>
      <vt:lpstr>Rýchlosť a plynulosť dopravy</vt:lpstr>
      <vt:lpstr>Zákaznícka podpora - PRÍSTUP K ZÁKAZNÍKOM</vt:lpstr>
      <vt:lpstr>Zákaznícka podpora - PRÍSTUP K ZÁKAZNÍKOM</vt:lpstr>
      <vt:lpstr>Zákaznícka podpora - PRÍSTUP K ZÁKAZNÍKOM</vt:lpstr>
      <vt:lpstr>Zákaznícka podpora - PRÍSTUP K ZÁKAZNÍKOM</vt:lpstr>
      <vt:lpstr>Cenová (tarifná politika)</vt:lpstr>
      <vt:lpstr>Cenová (tarifná politika)</vt:lpstr>
      <vt:lpstr>Záver</vt:lpstr>
      <vt:lpstr>Prezentácia programu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Bronislav Weigl</cp:lastModifiedBy>
  <cp:revision>168</cp:revision>
  <dcterms:created xsi:type="dcterms:W3CDTF">2013-08-21T19:17:07Z</dcterms:created>
  <dcterms:modified xsi:type="dcterms:W3CDTF">2023-05-21T18:53:08Z</dcterms:modified>
</cp:coreProperties>
</file>